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68" r:id="rId4"/>
    <p:sldId id="279" r:id="rId6"/>
    <p:sldId id="322" r:id="rId7"/>
    <p:sldId id="256" r:id="rId8"/>
    <p:sldId id="280" r:id="rId9"/>
    <p:sldId id="282" r:id="rId10"/>
    <p:sldId id="281" r:id="rId11"/>
    <p:sldId id="364" r:id="rId12"/>
    <p:sldId id="257" r:id="rId13"/>
    <p:sldId id="365" r:id="rId14"/>
    <p:sldId id="366" r:id="rId15"/>
    <p:sldId id="259" r:id="rId16"/>
    <p:sldId id="284" r:id="rId17"/>
    <p:sldId id="269" r:id="rId18"/>
    <p:sldId id="285" r:id="rId19"/>
    <p:sldId id="405" r:id="rId20"/>
    <p:sldId id="286" r:id="rId21"/>
    <p:sldId id="287" r:id="rId22"/>
    <p:sldId id="270" r:id="rId23"/>
    <p:sldId id="288" r:id="rId24"/>
    <p:sldId id="442" r:id="rId25"/>
    <p:sldId id="437" r:id="rId26"/>
    <p:sldId id="439" r:id="rId27"/>
    <p:sldId id="441" r:id="rId28"/>
    <p:sldId id="440" r:id="rId29"/>
    <p:sldId id="271" r:id="rId30"/>
    <p:sldId id="290" r:id="rId31"/>
    <p:sldId id="262" r:id="rId32"/>
    <p:sldId id="263" r:id="rId33"/>
    <p:sldId id="443" r:id="rId34"/>
    <p:sldId id="444" r:id="rId35"/>
    <p:sldId id="445" r:id="rId36"/>
    <p:sldId id="289" r:id="rId37"/>
    <p:sldId id="292" r:id="rId38"/>
    <p:sldId id="291" r:id="rId39"/>
    <p:sldId id="446" r:id="rId40"/>
    <p:sldId id="272" r:id="rId41"/>
    <p:sldId id="293" r:id="rId42"/>
    <p:sldId id="447" r:id="rId43"/>
    <p:sldId id="448" r:id="rId44"/>
    <p:sldId id="294" r:id="rId45"/>
    <p:sldId id="304" r:id="rId46"/>
    <p:sldId id="273" r:id="rId47"/>
    <p:sldId id="295" r:id="rId48"/>
    <p:sldId id="300" r:id="rId49"/>
    <p:sldId id="299" r:id="rId50"/>
    <p:sldId id="302" r:id="rId51"/>
    <p:sldId id="306" r:id="rId52"/>
    <p:sldId id="303" r:id="rId53"/>
    <p:sldId id="307" r:id="rId54"/>
    <p:sldId id="309" r:id="rId55"/>
    <p:sldId id="308" r:id="rId56"/>
    <p:sldId id="310" r:id="rId57"/>
    <p:sldId id="276" r:id="rId58"/>
    <p:sldId id="277" r:id="rId59"/>
    <p:sldId id="297" r:id="rId60"/>
    <p:sldId id="301" r:id="rId61"/>
    <p:sldId id="274" r:id="rId62"/>
  </p:sldIdLst>
  <p:sldSz cx="12192000" cy="6858000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44" autoAdjust="0"/>
    <p:restoredTop sz="94660"/>
  </p:normalViewPr>
  <p:slideViewPr>
    <p:cSldViewPr snapToGrid="0">
      <p:cViewPr>
        <p:scale>
          <a:sx n="70" d="100"/>
          <a:sy n="70" d="100"/>
        </p:scale>
        <p:origin x="7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tags" Target="tags/tag7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 and we'll talk about the project today about </a:t>
            </a:r>
            <a:r>
              <a:rPr lang="en-US" b="1">
                <a:cs typeface="+mj-lt"/>
                <a:sym typeface="+mn-ea"/>
              </a:rPr>
              <a:t>Subfamily classification of glycoside hydrolase family</a:t>
            </a:r>
            <a:r>
              <a:rPr lang="en-US"/>
              <a:t>. All tools and scripts are given by our postdoc Dr. Siva and I will go through all the parts and provide some hands-on demonstration.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The hmmpress dbCAN-fam-HMMs.txt command compresses and indexes the HMM database to optimize it for faster and more efficient searches using HMMER tools like hmmscan and hmmsearch.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HMM model family: These families are statistical models built from many similar sequences, capturing the characteristic features of the family. Each family represents a group of proteins/domains that share similar structure or function.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Family HMM: The HMM family that the query sequence matched (the protein family or domain represented by the HMM).</a:t>
            </a:r>
            <a:endParaRPr lang="zh-CN" altLang="en-US"/>
          </a:p>
          <a:p>
            <a:r>
              <a:rPr lang="zh-CN" altLang="en-US"/>
              <a:t>HMM length: The length of the HMM model in amino acids or nucleotides.</a:t>
            </a:r>
            <a:endParaRPr lang="zh-CN" altLang="en-US"/>
          </a:p>
          <a:p>
            <a:r>
              <a:rPr lang="zh-CN" altLang="en-US"/>
              <a:t>Query ID: The identifier of the query sequence being analyzed.</a:t>
            </a:r>
            <a:endParaRPr lang="zh-CN" altLang="en-US"/>
          </a:p>
          <a:p>
            <a:r>
              <a:rPr lang="zh-CN" altLang="en-US"/>
              <a:t>Query length: The total length of the query sequence in amino acids or nucleotides.</a:t>
            </a:r>
            <a:endParaRPr lang="zh-CN" altLang="en-US"/>
          </a:p>
          <a:p>
            <a:r>
              <a:rPr lang="zh-CN" altLang="en-US"/>
              <a:t>E-value: A statistical value indicating the similarity between the query sequence and the HMM family. Lower E-values mean higher similarity and more significant matches.</a:t>
            </a:r>
            <a:endParaRPr lang="zh-CN" altLang="en-US"/>
          </a:p>
          <a:p>
            <a:r>
              <a:rPr lang="zh-CN" altLang="en-US"/>
              <a:t>HMM start: The start position in the HMM model where the match begins.</a:t>
            </a:r>
            <a:endParaRPr lang="zh-CN" altLang="en-US"/>
          </a:p>
          <a:p>
            <a:r>
              <a:rPr lang="zh-CN" altLang="en-US"/>
              <a:t>HMM end: The end position in the HMM model where the match finishes.</a:t>
            </a:r>
            <a:endParaRPr lang="zh-CN" altLang="en-US"/>
          </a:p>
          <a:p>
            <a:r>
              <a:rPr lang="zh-CN" altLang="en-US"/>
              <a:t>Query start: The start position in the query sequence where the match begins.</a:t>
            </a:r>
            <a:endParaRPr lang="zh-CN" altLang="en-US"/>
          </a:p>
          <a:p>
            <a:r>
              <a:rPr lang="zh-CN" altLang="en-US"/>
              <a:t>Query end: The end position in the query sequence where the match finishes.</a:t>
            </a:r>
            <a:endParaRPr lang="zh-CN" altLang="en-US"/>
          </a:p>
          <a:p>
            <a:r>
              <a:rPr lang="zh-CN" altLang="en-US"/>
              <a:t>Coverage: The proportion of the HMM model that aligns with the query sequence, indicating how much of the model is covered by the match.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Last week, I mainly demonstrated how to run each command step-by-step. Today, I’ll provide an overview of the project workflow and explain the purpose of each step in the process.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In contrast to MSA-based phylogenies, SSNs are based on all-versus-all pairwise local sequence alignments, the computational requirements of which scales linearly with the number of sequences and are easily amenable to parallelization.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In contrast to MSA-based phylogenies, SSNs are based on all-versus-all pairwise local sequence alignments, the computational requirements of which scales linearly with the number of sequences and are easily amenable to parallelization.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we will be focusing on classifying the CAZy family into subfamilies. </a:t>
            </a:r>
            <a:r>
              <a:rPr lang="en-US" altLang="zh-CN"/>
              <a:t>and </a:t>
            </a:r>
            <a:r>
              <a:rPr lang="zh-CN" altLang="en-US"/>
              <a:t>to analyze and visualize them using bioinformatics tools and methods.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 this project, we are going to follow the methodology outlined in this paper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To give you a clearer picture, we'll be using GH31 as our primary example to demonstrate all the analyses we'll perform. </a:t>
            </a:r>
            <a:endParaRPr lang="zh-CN" altLang="en-US"/>
          </a:p>
          <a:p>
            <a:r>
              <a:rPr lang="zh-CN" altLang="en-US"/>
              <a:t> GH31 is a diverse and well-studied glycoside hydrolase family</a:t>
            </a:r>
            <a:endParaRPr lang="zh-CN" altLang="en-US"/>
          </a:p>
          <a:p>
            <a:r>
              <a:rPr lang="zh-CN" altLang="en-US"/>
              <a:t>Now, we</a:t>
            </a:r>
            <a:r>
              <a:rPr lang="en-US" altLang="zh-CN"/>
              <a:t> need to </a:t>
            </a:r>
            <a:r>
              <a:rPr lang="zh-CN" altLang="en-US"/>
              <a:t>divid</a:t>
            </a:r>
            <a:r>
              <a:rPr lang="en-US" altLang="zh-CN"/>
              <a:t>e</a:t>
            </a:r>
            <a:r>
              <a:rPr lang="zh-CN" altLang="en-US"/>
              <a:t> the class into two groups. Group 1 will be working on GH5, another important glycoside hydrolase family, while Group 2 will focus on GH16. Each group will apply the classification and analysis techniques we discuss today to their assigned family.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/ɪkˈstrækʃ(ə)n/</a:t>
            </a:r>
            <a:endParaRPr lang="zh-CN" altLang="en-US"/>
          </a:p>
          <a:p>
            <a:r>
              <a:rPr lang="zh-CN" altLang="en-US"/>
              <a:t>/ˌfaɪloʊdʒəˈnetɪk/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/</a:t>
            </a:r>
            <a:r>
              <a:rPr lang="zh-CN" altLang="en-US"/>
              <a:t>rɪˈpɑːzətɔːri/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account.ncbi.nlm.nih.gov/&#160;%0d" TargetMode="Externa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account.ncbi.nlm.nih.gov/&#160;%0d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hyperlink" Target="https://ftp.ncbi.nlm.nih.gov/entrez/entrezdirect/install-edirect.s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hyperlink" Target="https://bcb.unl.edu/dbCAN2/%0d" TargetMode="External"/><Relationship Id="rId2" Type="http://schemas.openxmlformats.org/officeDocument/2006/relationships/hyperlink" Target="%20%20%20https:/bcb.unl.edu/dbCAN2/%0d" TargetMode="Externa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cb.unl.edu/dbCAN2/download/Databases/dbCAN-old@UGA/hmmscan-parser.sh" TargetMode="External"/><Relationship Id="rId3" Type="http://schemas.openxmlformats.org/officeDocument/2006/relationships/hyperlink" Target="https://bcb.unl.edu/dbCAN2/download/Databases/dbCAN-old@UGA/dbCAN-fam-HMMs.txt" TargetMode="External"/><Relationship Id="rId2" Type="http://schemas.openxmlformats.org/officeDocument/2006/relationships/hyperlink" Target="https://bcb.unl.edu/dbCAN2/download/Databases/dbCAN-old@UGA/" TargetMode="External"/><Relationship Id="rId1" Type="http://schemas.openxmlformats.org/officeDocument/2006/relationships/hyperlink" Target="https://bcb.unl.edu/dbCAN2/download/Databases/dbCAN-old@UGA/readme.t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s://doi.org/10.1016/j.jbc.2023.10303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MiguelMSandin/SSNetwork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hyperlink" Target="https://github.com/ahvdk/SSNpipe/releases/download/v.1.0-beta/ssnpipe_unix.tar.gz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hyperlink" Target="https://itol.embl.de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hyperlink" Target="https://itol.embl.de/help/colors_styles_template.txt" TargetMode="External"/><Relationship Id="rId1" Type="http://schemas.openxmlformats.org/officeDocument/2006/relationships/hyperlink" Target="https://itol.embl.de/help.cgi#func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Keepingle/course-project-1-Subfamily-classification-of-glycoside-hydrolase-family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www.rcsb.org/" TargetMode="Externa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hyperlink" Target="https://www.ebi.ac.uk/Tools/sss/fasta/" TargetMode="External"/><Relationship Id="rId1" Type="http://schemas.openxmlformats.org/officeDocument/2006/relationships/hyperlink" Target="https://alphafold.ebi.ac.uk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hyperlink" Target="https://colab.research.google.com/github/sokrypton/ColabFold/blob/main/AlphaFold2.ipynb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hyperlink" Target="http://www.cazy.org/GH31.html" TargetMode="External"/><Relationship Id="rId2" Type="http://schemas.openxmlformats.org/officeDocument/2006/relationships/hyperlink" Target="http://www.cazy.org/Glycoside-Hydrolases.html" TargetMode="External"/><Relationship Id="rId1" Type="http://schemas.openxmlformats.org/officeDocument/2006/relationships/hyperlink" Target="http://www.cazy.org/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://www.cazy.org/IMG/cazy_data/GH31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cazy.org/IMG/cazy_data/GH31.txt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ncbi.nlm.nih.gov/books/NBK25497/" TargetMode="External"/><Relationship Id="rId2" Type="http://schemas.openxmlformats.org/officeDocument/2006/relationships/image" Target="../media/image9.png"/><Relationship Id="rId1" Type="http://schemas.openxmlformats.org/officeDocument/2006/relationships/hyperlink" Target="https://www.ncbi.nlm.nih.gov/books/NBK17928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1" y="1675829"/>
            <a:ext cx="11662587" cy="1322873"/>
          </a:xfrm>
        </p:spPr>
        <p:txBody>
          <a:bodyPr>
            <a:normAutofit fontScale="90000"/>
          </a:bodyPr>
          <a:lstStyle/>
          <a:p>
            <a:r>
              <a:rPr lang="en-US" sz="4400" b="1"/>
              <a:t>Course Project 1:</a:t>
            </a:r>
            <a:br>
              <a:rPr lang="en-US" sz="4400" b="1"/>
            </a:br>
            <a:br>
              <a:rPr lang="en-US" sz="4400"/>
            </a:br>
            <a:r>
              <a:rPr lang="en-US" sz="4400" b="1">
                <a:cs typeface="+mj-lt"/>
              </a:rPr>
              <a:t>Subfamily classification of glycoside hydrolase family</a:t>
            </a:r>
            <a:endParaRPr lang="en-US" sz="4400" b="1">
              <a:cs typeface="+mj-lt"/>
            </a:endParaRPr>
          </a:p>
        </p:txBody>
      </p:sp>
      <p:sp>
        <p:nvSpPr>
          <p:cNvPr id="4" name="Google Shape;94;p1"/>
          <p:cNvSpPr txBox="1"/>
          <p:nvPr/>
        </p:nvSpPr>
        <p:spPr>
          <a:xfrm>
            <a:off x="2531110" y="3458210"/>
            <a:ext cx="7059295" cy="3178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Siva Shanmugam (Postdoc)</a:t>
            </a:r>
            <a:endParaRPr lang="en-US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Xinpeng Zhang (PhD student)</a:t>
            </a:r>
            <a:endParaRPr lang="en-US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>
                <a:solidFill>
                  <a:schemeClr val="dk1"/>
                </a:solidFill>
              </a:rPr>
              <a:t>Yi Xing (Master student)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Department of Food Science and Technology</a:t>
            </a:r>
            <a:endParaRPr lang="en-US"/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>
                <a:solidFill>
                  <a:schemeClr val="dk1"/>
                </a:solidFill>
              </a:rPr>
              <a:t>10/24/2024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43234" y="6236186"/>
            <a:ext cx="1834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PI: Yanbin Yin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2" y="5587365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1" action="ppaction://hlinkfile"/>
              </a:rPr>
              <a:t>https://account.ncbi.nlm.nih.gov/ </a:t>
            </a:r>
            <a:endParaRPr kumimoji="1" lang="en-US" altLang="zh-CN" sz="2400"/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3820"/>
          <a:stretch>
            <a:fillRect/>
          </a:stretch>
        </p:blipFill>
        <p:spPr>
          <a:xfrm>
            <a:off x="718820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60" y="2844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479107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1406525"/>
            <a:ext cx="6340475" cy="3384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Creating an NCBI Account (Recommended to Use Your UNL Account)   </a:t>
            </a:r>
            <a:r>
              <a:rPr kumimoji="1" lang="en-US" altLang="zh-CN" sz="2400">
                <a:hlinkClick r:id="rId1" action="ppaction://hlinkfile"/>
              </a:rPr>
              <a:t>https://account.ncbi.nlm.nih.gov/ </a:t>
            </a:r>
            <a:endParaRPr kumimoji="1" lang="en-US" altLang="zh-CN" sz="2400"/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Then go to the “Account settings”</a:t>
            </a: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Find your API key in the end.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3820"/>
          <a:stretch>
            <a:fillRect/>
          </a:stretch>
        </p:blipFill>
        <p:spPr>
          <a:xfrm>
            <a:off x="7360920" y="680085"/>
            <a:ext cx="4081780" cy="2015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2717165"/>
            <a:ext cx="4340860" cy="1705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95" y="4444365"/>
            <a:ext cx="4884420" cy="1606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35" y="680085"/>
            <a:ext cx="5516880" cy="57378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9550" y="296545"/>
            <a:ext cx="12628245" cy="6708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Run the following command:</a:t>
            </a:r>
            <a:endParaRPr kumimoji="1" lang="en-US" altLang="zh-CN" sz="2400" b="0" i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 -c "$(curl -fsSL </a:t>
            </a:r>
            <a:r>
              <a:rPr kumimoji="1" lang="en-US" altLang="zh-CN" sz="1600" b="0" i="0" strike="noStrike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https://ftp.ncbi.nlm.nih.gov/entrez/entrezdirect/install-edirect.sh</a:t>
            </a:r>
            <a:r>
              <a:rPr kumimoji="1" lang="en-US" altLang="zh-CN" sz="1600" b="0" i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)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"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(Type y and click enter when it asks you to do it)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And use this command to set your NCBI API key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export NCBI_API_KEY=your_API_KEY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../course-project-1-Subfamily-classification-of-glycoside-hydrolase-family/</a:t>
            </a:r>
            <a:r>
              <a:rPr kumimoji="1" lang="en-US" altLang="zh-CN" sz="160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batch_download_protein_seqeunces.sh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Revise to change email address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The </a:t>
            </a:r>
            <a:r>
              <a:rPr lang="en-US" sz="2400" err="1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uniq_list_ids.txt</a:t>
            </a:r>
            <a:r>
              <a:rPr lang="en-US" sz="2400">
                <a:solidFill>
                  <a:srgbClr val="FF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file will be processed for this </a:t>
            </a:r>
            <a:r>
              <a:rPr lang="en-US" sz="2400" err="1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sh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  <a:ea typeface="等线" panose="02010600030101010101" charset="-122"/>
                <a:cs typeface="Calibri" panose="020F0502020204030204"/>
              </a:rPr>
              <a:t> script</a:t>
            </a:r>
            <a:endParaRPr lang="en-US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240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70" y="1198245"/>
            <a:ext cx="4410075" cy="3229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" y="1499235"/>
            <a:ext cx="6633210" cy="167767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6513830" y="1947545"/>
            <a:ext cx="2840355" cy="31635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7797" y="1027280"/>
            <a:ext cx="9132712" cy="32918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>
                <a:ea typeface="等线" panose="02010600030101010101" charset="-122"/>
              </a:rPr>
              <a:t>After that</a:t>
            </a:r>
            <a:endParaRPr kumimoji="1" lang="en-US" altLang="zh-CN" sz="2400" b="0" i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bash batch_download_protein_seqeunces.sh</a:t>
            </a:r>
            <a:endParaRPr lang="en-US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It takes ~30mins to downloading data.</a:t>
            </a:r>
            <a:endParaRPr kumimoji="1" lang="en-US" altLang="zh-CN" sz="24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26862 ids were found and downloaded. </a:t>
            </a:r>
            <a:endParaRPr lang="en-GB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>
                <a:ea typeface="等线" panose="02010600030101010101" charset="-122"/>
              </a:rPr>
              <a:t>Finally you get a file called “</a:t>
            </a:r>
            <a:r>
              <a:rPr lang="en-GB" altLang="zh-CN" sz="2400" err="1">
                <a:solidFill>
                  <a:srgbClr val="FF0000"/>
                </a:solidFill>
                <a:ea typeface="等线" panose="02010600030101010101" charset="-122"/>
              </a:rPr>
              <a:t>batch_protein_sequences.fasta</a:t>
            </a:r>
            <a:r>
              <a:rPr lang="en-GB" altLang="zh-CN" sz="2400">
                <a:ea typeface="等线" panose="02010600030101010101" charset="-122"/>
              </a:rPr>
              <a:t>”.</a:t>
            </a:r>
            <a:endParaRPr lang="zh-CN" altLang="en-US" sz="2400">
              <a:ea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685" y="4631055"/>
            <a:ext cx="1169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“</a:t>
            </a:r>
            <a:r>
              <a:rPr lang="en-GB" altLang="zh-CN" sz="2400" dirty="0" err="1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batch_protein_sequences.fasta</a:t>
            </a:r>
            <a:r>
              <a:rPr lang="en-GB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”</a:t>
            </a:r>
            <a:r>
              <a:rPr lang="en-US" altLang="en-GB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: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protein sequences downloaded from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NCBI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using GenBank IDs extracted from the GH31.txt file on the </a:t>
            </a:r>
            <a:r>
              <a:rPr lang="en-GB" altLang="zh-CN" sz="2400" b="1" dirty="0" err="1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CAZy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rPr>
              <a:t> website</a:t>
            </a:r>
            <a:endParaRPr lang="en-GB" altLang="zh-CN" sz="2400" b="1" dirty="0">
              <a:solidFill>
                <a:schemeClr val="tx1"/>
              </a:solidFill>
              <a:highlight>
                <a:srgbClr val="FFFF00"/>
              </a:highlight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</a:t>
            </a:r>
            <a:br>
              <a:rPr lang="en-US" altLang="zh-CN"/>
            </a:br>
            <a:r>
              <a:rPr lang="en-US" altLang="zh-CN"/>
              <a:t>Domain annotation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0085"/>
            <a:ext cx="9144000" cy="11777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Create your part2 folder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</a:rPr>
              <a:t>HMMER</a:t>
            </a:r>
            <a:r>
              <a:rPr lang="en-US" altLang="zh-CN" sz="3600" b="1"/>
              <a:t> and </a:t>
            </a:r>
            <a:r>
              <a:rPr lang="en-US" altLang="zh-CN" sz="3600" b="1">
                <a:solidFill>
                  <a:srgbClr val="FF0000"/>
                </a:solidFill>
              </a:rPr>
              <a:t>dbCAN</a:t>
            </a:r>
            <a:endParaRPr lang="en-US" altLang="zh-CN" sz="36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1370965"/>
            <a:ext cx="111918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HMMER</a:t>
            </a:r>
            <a:r>
              <a:rPr kumimoji="1" lang="en-US" altLang="zh-CN" sz="2800">
                <a:ea typeface="等线" panose="02010600030101010101" charset="-122"/>
              </a:rPr>
              <a:t> is used for searching sequence databases for sequence homologs, and for making sequence alignments. HMMER is often used together with a profile database, such as Pfam.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>
                <a:ea typeface="等线" panose="02010600030101010101" charset="-122"/>
              </a:rPr>
              <a:t>dbCAN: </a:t>
            </a:r>
            <a:r>
              <a:rPr kumimoji="1" lang="en-US" altLang="zh-CN" sz="2800">
                <a:ea typeface="等线" panose="02010600030101010101" charset="-122"/>
              </a:rPr>
              <a:t>a database for CAZyme family-specific signature domains.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endParaRPr kumimoji="1" lang="en-US" altLang="zh-CN" sz="2800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0" y="3833495"/>
            <a:ext cx="6030595" cy="2296795"/>
          </a:xfrm>
          <a:prstGeom prst="rect">
            <a:avLst/>
          </a:prstGeom>
        </p:spPr>
      </p:pic>
      <p:sp>
        <p:nvSpPr>
          <p:cNvPr id="5" name="文本框 4">
            <a:hlinkClick r:id="rId2" action="ppaction://hlinkfile"/>
          </p:cNvPr>
          <p:cNvSpPr txBox="1"/>
          <p:nvPr/>
        </p:nvSpPr>
        <p:spPr>
          <a:xfrm>
            <a:off x="6236335" y="618109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   </a:t>
            </a:r>
            <a:r>
              <a:rPr kumimoji="1" lang="en-US" altLang="zh-CN" sz="2400">
                <a:ea typeface="等线" panose="02010600030101010101" charset="-122"/>
                <a:sym typeface="+mn-ea"/>
                <a:hlinkClick r:id="rId3" action="ppaction://hlinkfile"/>
              </a:rPr>
              <a:t>https://bcb.unl.edu/dbCAN2/</a:t>
            </a:r>
            <a:endParaRPr kumimoji="1" lang="en-US" altLang="zh-CN" sz="2400">
              <a:ea typeface="等线" panose="02010600030101010101" charset="-122"/>
              <a:sym typeface="+mn-ea"/>
              <a:hlinkClick r:id="rId3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3833495"/>
            <a:ext cx="5413375" cy="2348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3350" y="1448435"/>
            <a:ext cx="12058650" cy="56622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  <a:sym typeface="+mn-ea"/>
              </a:rPr>
              <a:t>Steps to Run dbCAN CAZyme Annotation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>
                <a:sym typeface="+mn-ea"/>
                <a:hlinkClick r:id="rId1" action="ppaction://hlinkfile"/>
              </a:rPr>
              <a:t>https://bcb.unl.edu/dbCAN2/download/Databases/dbCAN-old@UGA/readme.txt</a:t>
            </a:r>
            <a:endParaRPr lang="zh-CN" altLang="en-US" sz="2800">
              <a:hlinkClick r:id="rId1" action="ppaction://hlinkfile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Go to the website: 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>
                <a:ea typeface="等线" panose="02010600030101010101" charset="-122"/>
                <a:hlinkClick r:id="rId2"/>
              </a:rPr>
              <a:t>https://bcb.unl.edu/dbCAN2/download/Databases/dbCAN-old@UGA/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wget to download “</a:t>
            </a:r>
            <a:r>
              <a:rPr kumimoji="1" lang="en-US" altLang="zh-CN" sz="2800" b="0" i="0">
                <a:ea typeface="等线" panose="02010600030101010101" charset="-122"/>
                <a:hlinkClick r:id="rId3"/>
              </a:rPr>
              <a:t>dbCAN-fam-HMMs.txt</a:t>
            </a:r>
            <a:r>
              <a:rPr kumimoji="1" lang="en-US" altLang="zh-CN" sz="2800" b="0" i="0">
                <a:ea typeface="等线" panose="02010600030101010101" charset="-122"/>
              </a:rPr>
              <a:t>” and “</a:t>
            </a:r>
            <a:r>
              <a:rPr kumimoji="1" lang="en-US" altLang="zh-CN" sz="2800" b="0" i="0">
                <a:ea typeface="等线" panose="02010600030101010101" charset="-122"/>
                <a:hlinkClick r:id="rId4"/>
              </a:rPr>
              <a:t>hmmscan-parser.sh</a:t>
            </a:r>
            <a:r>
              <a:rPr kumimoji="1" lang="en-US" altLang="zh-CN" sz="2800" b="0" i="0">
                <a:ea typeface="等线" panose="02010600030101010101" charset="-122"/>
              </a:rPr>
              <a:t>”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Use module load to activate hmmer on swan.</a:t>
            </a:r>
            <a:endParaRPr kumimoji="1" lang="en-US" altLang="zh-CN" sz="2800"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hmmer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/3.3</a:t>
            </a:r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hmmbuild</a:t>
            </a:r>
            <a:r>
              <a:rPr lang="en-GB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-h  #To check if it works or not.</a:t>
            </a:r>
            <a:endParaRPr lang="en-GB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/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1635" y="172085"/>
            <a:ext cx="10979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>
                <a:sym typeface="+mn-ea"/>
              </a:rPr>
              <a:t>2.1 - Domain Annotation of Protein Sequences Using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HMMER</a:t>
            </a:r>
            <a:r>
              <a:rPr lang="en-US" altLang="zh-CN" sz="3600" b="1">
                <a:sym typeface="+mn-ea"/>
              </a:rPr>
              <a:t> and </a:t>
            </a:r>
            <a:r>
              <a:rPr lang="en-US" altLang="zh-CN" sz="3600" b="1">
                <a:solidFill>
                  <a:srgbClr val="FF0000"/>
                </a:solidFill>
                <a:sym typeface="+mn-ea"/>
              </a:rPr>
              <a:t>dbCAN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285" y="110490"/>
            <a:ext cx="12697460" cy="6652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Then prepares the HMM database for faster searches: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r>
              <a:rPr lang="en-GB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hmmpress</a:t>
            </a:r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dbCAN-fam-HMMs.txt</a:t>
            </a:r>
            <a:endParaRPr lang="en-GB" altLang="zh-CN" sz="2400">
              <a:solidFill>
                <a:srgbClr val="000000"/>
              </a:solidFill>
              <a:latin typeface="Aptos Mono"/>
            </a:endParaRPr>
          </a:p>
          <a:p>
            <a:r>
              <a:rPr lang="en-GB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../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lang="en-US" altLang="zh-CN" sz="160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endParaRPr lang="en-US" altLang="zh-CN" sz="2400">
              <a:solidFill>
                <a:srgbClr val="000000"/>
              </a:solidFill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Edit it using your own info.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Try smaller mem if the waiting time is too long.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error and output with the same path (in your part2 folder).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Add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email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remind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when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start/stop.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+mn-lt"/>
              </a:rPr>
              <a:t>Remember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where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you</a:t>
            </a:r>
            <a:r>
              <a:rPr lang="zh-CN" altLang="en-US" sz="2400">
                <a:ea typeface="等线" panose="02010600030101010101" charset="-122"/>
                <a:cs typeface="+mn-lt"/>
              </a:rPr>
              <a:t> have </a:t>
            </a:r>
            <a:r>
              <a:rPr lang="en-US" altLang="zh-CN" sz="2400">
                <a:ea typeface="等线" panose="02010600030101010101" charset="-122"/>
                <a:cs typeface="+mn-lt"/>
              </a:rPr>
              <a:t>your</a:t>
            </a:r>
            <a:r>
              <a:rPr lang="zh-CN" altLang="en-US" sz="2400">
                <a:ea typeface="等线" panose="02010600030101010101" charset="-122"/>
                <a:cs typeface="+mn-lt"/>
              </a:rPr>
              <a:t> GH31 </a:t>
            </a:r>
            <a:r>
              <a:rPr lang="en-US" altLang="zh-CN" sz="2400">
                <a:ea typeface="等线" panose="02010600030101010101" charset="-122"/>
                <a:cs typeface="+mn-lt"/>
              </a:rPr>
              <a:t>protein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sequence</a:t>
            </a:r>
            <a:r>
              <a:rPr lang="zh-CN" altLang="en-US" sz="2400"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ea typeface="等线" panose="02010600030101010101" charset="-122"/>
                <a:cs typeface="+mn-lt"/>
              </a:rPr>
              <a:t>files.</a:t>
            </a:r>
            <a:endParaRPr lang="en-GB" altLang="zh-CN" sz="2400">
              <a:ea typeface="等线" panose="02010600030101010101" charset="-122"/>
              <a:cs typeface="+mn-lt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grpSp>
        <p:nvGrpSpPr>
          <p:cNvPr id="12" name="组合 11"/>
          <p:cNvGrpSpPr/>
          <p:nvPr/>
        </p:nvGrpSpPr>
        <p:grpSpPr>
          <a:xfrm>
            <a:off x="313055" y="1847215"/>
            <a:ext cx="11686540" cy="2938145"/>
            <a:chOff x="391" y="2764"/>
            <a:chExt cx="18404" cy="46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1" y="2764"/>
              <a:ext cx="18404" cy="447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403" y="3832"/>
              <a:ext cx="7717" cy="6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03" y="5143"/>
              <a:ext cx="4037" cy="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603" y="5857"/>
              <a:ext cx="4037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433" y="6910"/>
              <a:ext cx="8536" cy="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73" y="6911"/>
              <a:ext cx="699" cy="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184" y="6912"/>
              <a:ext cx="596" cy="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95504" y="2040192"/>
            <a:ext cx="3363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highlight>
                  <a:srgbClr val="FFFF00"/>
                </a:highlight>
                <a:cs typeface="+mn-lt"/>
              </a:rPr>
              <a:t>It takes  ~4hrs</a:t>
            </a:r>
            <a:endParaRPr kumimoji="1" lang="en-US" altLang="zh-CN">
              <a:highlight>
                <a:srgbClr val="FFFF00"/>
              </a:highlight>
              <a:cs typeface="+mn-lt"/>
            </a:endParaRPr>
          </a:p>
          <a:p>
            <a:endParaRPr kumimoji="1" lang="en-US" altLang="zh-CN">
              <a:highlight>
                <a:srgbClr val="FFFF00"/>
              </a:highlight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1600" y="3740785"/>
            <a:ext cx="12323445" cy="326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Columns in yourfile.out.dm.ps: </a:t>
            </a:r>
            <a:br>
              <a:rPr lang="zh-CN" altLang="en-US" sz="1600" b="0" i="0"/>
            </a:br>
            <a:r>
              <a:rPr lang="zh-CN" altLang="en-US" sz="1600" b="0" i="0"/>
              <a:t>1. Family HMM </a:t>
            </a:r>
            <a:br>
              <a:rPr lang="zh-CN" altLang="en-US" sz="1600" b="0" i="0"/>
            </a:br>
            <a:r>
              <a:rPr lang="zh-CN" altLang="en-US" sz="1600" b="0" i="0"/>
              <a:t>2. HMM length </a:t>
            </a:r>
            <a:br>
              <a:rPr lang="zh-CN" altLang="en-US" sz="1600" b="0" i="0"/>
            </a:br>
            <a:r>
              <a:rPr lang="zh-CN" altLang="en-US" sz="1600" b="0" i="0"/>
              <a:t>3. Query ID </a:t>
            </a:r>
            <a:br>
              <a:rPr lang="zh-CN" altLang="en-US" sz="1600" b="0" i="0"/>
            </a:br>
            <a:r>
              <a:rPr lang="zh-CN" altLang="en-US" sz="1600" b="0" i="0"/>
              <a:t>4. Query length </a:t>
            </a:r>
            <a:br>
              <a:rPr lang="zh-CN" altLang="en-US" sz="1600" b="0" i="0"/>
            </a:br>
            <a:r>
              <a:rPr lang="zh-CN" altLang="en-US" sz="1600" b="0" i="0"/>
              <a:t>5. E-value: </a:t>
            </a:r>
            <a:r>
              <a:rPr lang="zh-CN" altLang="en-US" sz="1600">
                <a:sym typeface="+mn-ea"/>
              </a:rPr>
              <a:t>the similarity between the query sequence and the HMM family</a:t>
            </a:r>
            <a:r>
              <a:rPr lang="en-US" altLang="zh-CN" sz="1600">
                <a:sym typeface="+mn-ea"/>
              </a:rPr>
              <a:t> </a:t>
            </a:r>
            <a:endParaRPr lang="en-US" altLang="zh-CN" sz="1600"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>
                <a:sym typeface="+mn-ea"/>
              </a:rPr>
              <a:t>( Lower E-values mean higher similarity and more significant matches)</a:t>
            </a:r>
            <a:br>
              <a:rPr lang="zh-CN" altLang="en-US" sz="1600" b="0" i="0"/>
            </a:br>
            <a:r>
              <a:rPr lang="zh-CN" altLang="en-US" sz="1600" b="0" i="0"/>
              <a:t>6. HMM start </a:t>
            </a:r>
            <a:br>
              <a:rPr lang="zh-CN" altLang="en-US" sz="1600" b="0" i="0"/>
            </a:br>
            <a:r>
              <a:rPr lang="zh-CN" altLang="en-US" sz="1600" b="0" i="0"/>
              <a:t>7. HMM end </a:t>
            </a:r>
            <a:br>
              <a:rPr lang="zh-CN" altLang="en-US" sz="1600" b="0" i="0"/>
            </a:br>
            <a:r>
              <a:rPr lang="zh-CN" altLang="en-US" sz="1600" b="0" i="0"/>
              <a:t>8. Query start </a:t>
            </a:r>
            <a:br>
              <a:rPr lang="zh-CN" altLang="en-US" sz="1600" b="0" i="0"/>
            </a:br>
            <a:r>
              <a:rPr lang="zh-CN" altLang="en-US" sz="1600" b="0" i="0"/>
              <a:t>9. Query end </a:t>
            </a:r>
            <a:endParaRPr lang="zh-CN" altLang="en-US" sz="1600" b="0" i="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/>
              <a:t>10. Coverage: </a:t>
            </a:r>
            <a:r>
              <a:rPr lang="en-US" altLang="zh-CN" sz="1600" b="0" i="0"/>
              <a:t>t</a:t>
            </a:r>
            <a:r>
              <a:rPr lang="zh-CN" altLang="en-US" sz="1600">
                <a:sym typeface="+mn-ea"/>
              </a:rPr>
              <a:t>he proportion of the HMM model that aligns with the query sequence, indicating how much of the model is covered by the match</a:t>
            </a:r>
            <a:br>
              <a:rPr lang="en-US" altLang="zh-CN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endParaRPr lang="en-US" altLang="zh-CN" sz="1400" b="0" i="0">
              <a:solidFill>
                <a:srgbClr val="000000"/>
              </a:solidFill>
              <a:effectLst/>
              <a:latin typeface="WordVisiCarriageReturn_MSFontService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1600" y="161925"/>
            <a:ext cx="11932285" cy="4853940"/>
            <a:chOff x="160" y="255"/>
            <a:chExt cx="18791" cy="7644"/>
          </a:xfrm>
        </p:grpSpPr>
        <p:sp>
          <p:nvSpPr>
            <p:cNvPr id="8" name="文本框 7"/>
            <p:cNvSpPr txBox="1"/>
            <p:nvPr/>
          </p:nvSpPr>
          <p:spPr>
            <a:xfrm>
              <a:off x="160" y="255"/>
              <a:ext cx="18791" cy="397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Run the following commands to make the result readable:</a:t>
              </a:r>
              <a:endParaRPr kumimoji="1" lang="en-US" altLang="zh-CN" sz="2400">
                <a:ea typeface="等线" panose="02010600030101010101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 err="1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sh</a:t>
              </a:r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hmmscan-parser.sh gh31_hmmscan.out.dm &gt; gh31_hmmscan.out.dm.ps </a:t>
              </a: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kumimoji="1" lang="en-US" altLang="zh-CN" sz="2400">
                  <a:ea typeface="等线" panose="02010600030101010101" charset="-122"/>
                </a:rPr>
                <a:t>And extract the final modules by filtering with E- Value &lt;1e-15 and coverage cut off &gt;0.35</a:t>
              </a:r>
              <a:endParaRPr kumimoji="1" lang="en-US" altLang="zh-CN" sz="2400">
                <a:ea typeface="等线" panose="02010600030101010101" charset="-122"/>
              </a:endParaRPr>
            </a:p>
            <a:p>
              <a:endParaRPr lang="en-GB" altLang="zh-CN">
                <a:solidFill>
                  <a:srgbClr val="000000"/>
                </a:solidFill>
                <a:latin typeface="Aptos Mono"/>
              </a:endParaRPr>
            </a:p>
            <a:p>
              <a:r>
                <a:rPr lang="en-GB" altLang="zh-CN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cat gh31_hmmscan.out.dm.ps  | awk '$5&lt;1e-15&amp;&amp;$10&gt;0.35' &gt;</a:t>
              </a:r>
              <a:r>
                <a:rPr lang="zh-CN" altLang="en-US" sz="1600">
                  <a:solidFill>
                    <a:srgbClr val="000000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 </a:t>
              </a:r>
              <a:r>
                <a:rPr lang="en-GB" altLang="zh-CN" sz="1600">
                  <a:solidFill>
                    <a:srgbClr val="FF0000"/>
                  </a:solidFill>
                  <a:highlight>
                    <a:srgbClr val="FFFF00"/>
                  </a:highlight>
                  <a:latin typeface="Courier New" panose="02070309020205020404"/>
                  <a:ea typeface="等线" panose="02010600030101010101" charset="-122"/>
                  <a:cs typeface="Courier New" panose="02070309020205020404"/>
                </a:rPr>
                <a:t>gh31_hmmscan.out.dm.ps.stringent</a:t>
              </a:r>
              <a:endPara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endParaRPr>
            </a:p>
            <a:p>
              <a:endParaRPr lang="zh-CN" altLang="en-US" sz="240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" y="3854"/>
              <a:ext cx="17973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4" y="5891"/>
              <a:ext cx="12357" cy="2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III</a:t>
            </a:r>
            <a:br>
              <a:rPr lang="en-US" altLang="zh-CN"/>
            </a:br>
            <a:r>
              <a:rPr lang="en-US" altLang="zh-CN"/>
              <a:t>Domain</a:t>
            </a:r>
            <a:r>
              <a:rPr lang="zh-CN" altLang="en-US"/>
              <a:t> </a:t>
            </a:r>
            <a:r>
              <a:rPr lang="en-US" altLang="zh-CN"/>
              <a:t>extraction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Create your part3 folder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9710" y="705485"/>
            <a:ext cx="6944995" cy="27889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>
                <a:solidFill>
                  <a:srgbClr val="FF0000"/>
                </a:solidFill>
                <a:ea typeface="等线" panose="02010600030101010101" charset="-122"/>
              </a:rPr>
              <a:t>Goal: </a:t>
            </a:r>
            <a:r>
              <a:rPr kumimoji="1" lang="en-US" altLang="zh-CN" sz="2400">
                <a:ea typeface="等线" panose="02010600030101010101" charset="-122"/>
              </a:rPr>
              <a:t>Classify the CAZy family into subfamilies, analyze and visualize them using Bioinformatics tools and methods.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</a:rPr>
              <a:t>In this project, we will do </a:t>
            </a:r>
            <a:r>
              <a:rPr kumimoji="1" lang="en-US" altLang="zh-CN" sz="2400" err="1">
                <a:ea typeface="等线" panose="02010600030101010101" charset="-122"/>
              </a:rPr>
              <a:t>CAZyme</a:t>
            </a:r>
            <a:r>
              <a:rPr kumimoji="1" lang="en-US" altLang="zh-CN" sz="2400">
                <a:ea typeface="等线" panose="02010600030101010101" charset="-122"/>
              </a:rPr>
              <a:t> subfamily classification following the paper: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r>
              <a:rPr lang="en-US" sz="12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</a:t>
            </a:r>
            <a:r>
              <a:rPr lang="en-US" sz="2000" b="1"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   DOI:</a:t>
            </a:r>
            <a:r>
              <a:rPr lang="en-US" sz="2000" b="1">
                <a:solidFill>
                  <a:srgbClr val="2F5496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</a:rPr>
              <a:t> </a:t>
            </a:r>
            <a:r>
              <a:rPr lang="en-US" sz="2000">
                <a:solidFill>
                  <a:srgbClr val="0272B1"/>
                </a:solidFill>
                <a:latin typeface="Times New Roman" panose="02020603050405020304"/>
                <a:ea typeface="等线" panose="02010600030101010101" charset="-122"/>
                <a:cs typeface="Times New Roman" panose="02020603050405020304"/>
                <a:hlinkClick r:id="rId1"/>
              </a:rPr>
              <a:t>https://doi.org/10.1016/j.jbc.2023.103038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400"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5328" b="13504"/>
          <a:stretch>
            <a:fillRect/>
          </a:stretch>
        </p:blipFill>
        <p:spPr>
          <a:xfrm>
            <a:off x="6711315" y="624840"/>
            <a:ext cx="5309235" cy="279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710" y="3494405"/>
            <a:ext cx="115665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We will use GH31 as an example to show all analyses</a:t>
            </a:r>
            <a:endParaRPr kumimoji="1" lang="en-US" altLang="zh-CN" sz="240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>
              <a:ea typeface="等线" panose="02010600030101010101" charset="-122"/>
              <a:sym typeface="+mn-ea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>
                <a:ea typeface="等线" panose="02010600030101010101" charset="-122"/>
                <a:sym typeface="+mn-ea"/>
              </a:rPr>
              <a:t>Students will form two groups to work together on 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GH5 (group 1)</a:t>
            </a:r>
            <a:r>
              <a:rPr kumimoji="1" lang="en-US" altLang="zh-CN" sz="2400">
                <a:ea typeface="等线" panose="02010600030101010101" charset="-122"/>
                <a:sym typeface="+mn-ea"/>
              </a:rPr>
              <a:t> or </a:t>
            </a:r>
            <a:r>
              <a:rPr kumimoji="1" lang="en-US" altLang="zh-CN" sz="240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GH16 (group 2)</a:t>
            </a:r>
            <a:endParaRPr kumimoji="1" lang="en-US" altLang="zh-CN" sz="2400">
              <a:ea typeface="等线" panose="02010600030101010101" charset="-122"/>
            </a:endParaRPr>
          </a:p>
          <a:p>
            <a:endParaRPr kumimoji="1" lang="en-US" altLang="zh-CN" sz="2400"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300" y="762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Introduction</a:t>
            </a:r>
            <a:endParaRPr lang="en-US" altLang="zh-CN" sz="3600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" y="4832350"/>
            <a:ext cx="545592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680" y="4878070"/>
            <a:ext cx="5966460" cy="16687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9380" y="512445"/>
            <a:ext cx="5572760" cy="49187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First activate the </a:t>
            </a:r>
            <a:r>
              <a:rPr kumimoji="1" lang="en-US" altLang="zh-CN" sz="2400" dirty="0" err="1">
                <a:ea typeface="等线" panose="02010600030101010101" charset="-122"/>
              </a:rPr>
              <a:t>biopython</a:t>
            </a:r>
            <a:r>
              <a:rPr kumimoji="1" lang="en-US" altLang="zh-CN" sz="2400" dirty="0">
                <a:ea typeface="等线" panose="02010600030101010101" charset="-122"/>
              </a:rPr>
              <a:t>.</a:t>
            </a:r>
            <a:endParaRPr kumimoji="1" lang="en-US" altLang="zh-CN" sz="2400" dirty="0">
              <a:ea typeface="等线" panose="02010600030101010101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biopython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/py311/1.81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../course-project-1-Subfamily-classification-of-glycoside-hydrolase-family/</a:t>
            </a:r>
            <a:r>
              <a:rPr sz="1600" dirty="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../part1/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batch_protein_sequences.fasta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../part2/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zh-CN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  <a:endParaRPr lang="en-US" altLang="zh-CN" sz="16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nano </a:t>
            </a:r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python 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endParaRPr lang="en-US" altLang="zh-CN" sz="1600" dirty="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</a:t>
            </a:r>
            <a:endParaRPr lang="en-US" altLang="zh-CN" sz="1600" dirty="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sample -p 0.2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 -o 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random_selected_extracted_domains_02.faa</a:t>
            </a:r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5147945"/>
            <a:ext cx="582739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change the </a:t>
            </a:r>
            <a:r>
              <a:rPr lang="en-US" altLang="zh-CN" sz="2400" b="1" dirty="0" err="1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batch_protein_sequences.fasta</a:t>
            </a: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and </a:t>
            </a: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the family name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in filter_modules_24oct2024.py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584190" y="738505"/>
            <a:ext cx="6587490" cy="5824220"/>
            <a:chOff x="8683" y="189"/>
            <a:chExt cx="10374" cy="917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777" y="8553"/>
              <a:ext cx="10280" cy="808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8683" y="189"/>
              <a:ext cx="10022" cy="9001"/>
              <a:chOff x="8683" y="189"/>
              <a:chExt cx="10022" cy="9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83" y="189"/>
                <a:ext cx="10022" cy="8020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13167" y="1886"/>
                <a:ext cx="348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9682" y="2534"/>
                <a:ext cx="3607" cy="3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124" y="7563"/>
                <a:ext cx="3607" cy="4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683" y="1886"/>
                <a:ext cx="755" cy="2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891" y="8764"/>
                <a:ext cx="1937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06070" y="0"/>
            <a:ext cx="1113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3.1 - Extracting GH31 Domains Using Python and SeqKit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/>
            </a:br>
            <a:r>
              <a:rPr lang="en-US"/>
              <a:t>Workflow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9"/>
          <p:cNvSpPr txBox="1"/>
          <p:nvPr/>
        </p:nvSpPr>
        <p:spPr>
          <a:xfrm>
            <a:off x="2767965" y="4760595"/>
            <a:ext cx="5281930" cy="6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noAutofit/>
          </a:bodyPr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 l="10049" t="6452" r="14356" b="15255"/>
          <a:stretch>
            <a:fillRect/>
          </a:stretch>
        </p:blipFill>
        <p:spPr>
          <a:xfrm>
            <a:off x="8066405" y="3187065"/>
            <a:ext cx="1370965" cy="739775"/>
          </a:xfrm>
          <a:prstGeom prst="rect">
            <a:avLst/>
          </a:prstGeom>
        </p:spPr>
      </p:pic>
      <p:sp>
        <p:nvSpPr>
          <p:cNvPr id="49" name="TextBox 9"/>
          <p:cNvSpPr txBox="1"/>
          <p:nvPr/>
        </p:nvSpPr>
        <p:spPr>
          <a:xfrm>
            <a:off x="2893060" y="3089910"/>
            <a:ext cx="4657725" cy="1007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noAutofit/>
          </a:bodyPr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25" name="图片 24"/>
          <p:cNvPicPr/>
          <p:nvPr/>
        </p:nvPicPr>
        <p:blipFill>
          <a:blip r:embed="rId2"/>
          <a:srcRect l="10136" t="25454" b="26444"/>
          <a:stretch>
            <a:fillRect/>
          </a:stretch>
        </p:blipFill>
        <p:spPr>
          <a:xfrm>
            <a:off x="9281795" y="1326515"/>
            <a:ext cx="1198880" cy="572135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3254375" y="1338580"/>
            <a:ext cx="3957320" cy="902970"/>
            <a:chOff x="3899" y="730"/>
            <a:chExt cx="6232" cy="1422"/>
          </a:xfrm>
        </p:grpSpPr>
        <p:sp>
          <p:nvSpPr>
            <p:cNvPr id="48" name="TextBox 9"/>
            <p:cNvSpPr txBox="1"/>
            <p:nvPr/>
          </p:nvSpPr>
          <p:spPr>
            <a:xfrm>
              <a:off x="4070" y="730"/>
              <a:ext cx="5789" cy="14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899" y="832"/>
              <a:ext cx="6233" cy="6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sym typeface="+mn-ea"/>
                </a:rPr>
                <a:t>GH31 protein sequences</a:t>
              </a:r>
              <a:endParaRPr lang="zh-CN" altLang="en-US" sz="1800" b="1">
                <a:solidFill>
                  <a:schemeClr val="tx1"/>
                </a:solidFill>
                <a:sym typeface="+mn-ea"/>
              </a:endParaRPr>
            </a:p>
            <a:p>
              <a:pPr algn="ctr">
                <a:buClrTx/>
                <a:buSzTx/>
                <a:buFontTx/>
                <a:buNone/>
              </a:pPr>
              <a:r>
                <a:rPr lang="en-US" altLang="en-GB" sz="14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(</a:t>
              </a:r>
              <a:r>
                <a:rPr lang="en-GB" altLang="zh-CN" sz="14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batch_protein_sequences.fasta</a:t>
              </a:r>
              <a:r>
                <a:rPr lang="en-US" altLang="en-GB" sz="16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)</a:t>
              </a:r>
              <a:endPara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endParaRPr>
            </a:p>
            <a:p>
              <a:pPr indent="0" algn="l">
                <a:buClrTx/>
                <a:buSzTx/>
                <a:buFont typeface="Arial" panose="020B0604020202020204" pitchFamily="34" charset="0"/>
                <a:buNone/>
              </a:pPr>
              <a:endParaRPr lang="en-US" altLang="en-GB" sz="20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84475" y="3310255"/>
            <a:ext cx="489648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filtered file containing high-confidence matches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en-US" altLang="en-GB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(</a:t>
            </a:r>
            <a:r>
              <a:rPr lang="en-GB" altLang="zh-CN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en-US" altLang="en-GB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)</a:t>
            </a:r>
            <a:endParaRPr lang="en-GB" altLang="zh-CN" sz="1400" b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1400" b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80" y="1533525"/>
            <a:ext cx="1629410" cy="39179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83565" y="1603375"/>
            <a:ext cx="2428240" cy="295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 b="1">
                <a:sym typeface="+mn-ea"/>
              </a:rPr>
              <a:t>Data </a:t>
            </a:r>
            <a:r>
              <a:rPr lang="en-US" altLang="zh-CN" sz="2000" b="1">
                <a:sym typeface="+mn-ea"/>
              </a:rPr>
              <a:t>download</a:t>
            </a:r>
            <a:endParaRPr lang="en-US" altLang="zh-CN" sz="2000" b="1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7355" y="3310255"/>
            <a:ext cx="27406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ym typeface="+mn-ea"/>
              </a:rPr>
              <a:t> Domain annotation</a:t>
            </a:r>
            <a:endParaRPr lang="zh-CN" altLang="en-US" sz="2000" b="1">
              <a:sym typeface="+mn-ea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40" y="3187065"/>
            <a:ext cx="1402715" cy="64198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5253355" y="2328545"/>
            <a:ext cx="1785620" cy="582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 E- Value &lt; 1e-15 </a:t>
            </a:r>
            <a:endParaRPr kumimoji="1" lang="en-US" altLang="zh-CN" sz="16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  <a:p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 coverage &gt;0.35</a:t>
            </a:r>
            <a:endParaRPr kumimoji="1" lang="en-US" altLang="zh-CN" sz="16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71805" y="4765040"/>
            <a:ext cx="2740660" cy="635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ym typeface="+mn-ea"/>
              </a:rPr>
              <a:t> </a:t>
            </a:r>
            <a:r>
              <a:rPr lang="zh-CN" altLang="en-US" sz="2000" b="1">
                <a:sym typeface="+mn-ea"/>
              </a:rPr>
              <a:t>Domain extraction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18475" y="4780280"/>
            <a:ext cx="381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filter_modules_24oct2024.py</a:t>
            </a:r>
            <a:endParaRPr lang="zh-CN" altLang="en-US" sz="1600" b="1" dirty="0"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18435" y="4738370"/>
            <a:ext cx="54000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000" b="1"/>
              <a:t>extracted GH31 domain</a:t>
            </a:r>
            <a:r>
              <a:rPr lang="en-US" altLang="zh-CN" sz="2000" b="1"/>
              <a:t> sequences</a:t>
            </a:r>
            <a:endParaRPr lang="zh-CN" altLang="en-US" sz="2000" b="1"/>
          </a:p>
          <a:p>
            <a:pPr algn="ctr">
              <a:buClrTx/>
              <a:buSzTx/>
              <a:buFontTx/>
            </a:pPr>
            <a:r>
              <a:rPr lang="en-GB" altLang="zh-CN" sz="16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(random_selected_extracted_domains_02.faa)</a:t>
            </a:r>
            <a:endParaRPr lang="en-GB" altLang="zh-CN" sz="1600" b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  <a:p>
            <a:pPr algn="ctr">
              <a:buClrTx/>
              <a:buSzTx/>
              <a:buFontTx/>
            </a:pPr>
            <a:endParaRPr lang="en-GB" altLang="zh-CN" sz="1600" b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920" y="5111750"/>
            <a:ext cx="990600" cy="51816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9437370" y="5215255"/>
            <a:ext cx="23622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random subset (20% ) </a:t>
            </a:r>
            <a:endParaRPr kumimoji="1" lang="en-US" altLang="zh-CN" sz="160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5211766" y="2339478"/>
            <a:ext cx="0" cy="6528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H="1">
            <a:off x="5247961" y="419494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65430" y="118110"/>
            <a:ext cx="117087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Workflow1. Subfamily Classification: Data Preparation, Annotation, and Domain Extraction</a:t>
            </a:r>
            <a:endParaRPr lang="en-US" altLang="zh-CN" sz="2800" b="1"/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5253041" y="5541783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008120" y="6107430"/>
            <a:ext cx="2670175" cy="38481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zh-CN" altLang="en-US" sz="2000" b="1" i="0">
                <a:highlight>
                  <a:srgbClr val="FFFF00"/>
                </a:highlight>
              </a:rPr>
              <a:t>subfamily classification</a:t>
            </a:r>
            <a:endParaRPr lang="zh-CN" altLang="en-US" sz="2000" b="1" i="0">
              <a:solidFill>
                <a:srgbClr val="2E2E2E"/>
              </a:solidFill>
              <a:highlight>
                <a:srgbClr val="FFFF00"/>
              </a:highlight>
              <a:latin typeface="Elsevier Sans"/>
              <a:ea typeface="Elsevier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15620" y="768350"/>
          <a:ext cx="11079480" cy="35210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8920"/>
                <a:gridCol w="4791710"/>
                <a:gridCol w="4768850"/>
              </a:tblGrid>
              <a:tr h="40005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Method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Phylogenetic Trees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Sequence Similarity Networks (SSNs)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64135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Purpose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Shows </a:t>
                      </a:r>
                      <a:r>
                        <a:rPr lang="en-US" altLang="zh-CN" sz="2000"/>
                        <a:t>evolutionary relationships between sequences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Visualizes </a:t>
                      </a:r>
                      <a:r>
                        <a:rPr lang="en-US" altLang="zh-CN" sz="2000"/>
                        <a:t>sequence similarity within protein families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6925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Visualization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Complex, hierarchical structure; can be hard to interpret for large datasets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Nodes (proteins) connected by edges based on similarity; easy overview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 Alignment 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multiple sequence alignment (MSA)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pairwise sequence similarity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4135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Scalability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Computationally intensive; challenging for large datasets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Computationally efficient; scales well with dataset size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41350"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Best For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Detailed evolutionary insights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2000"/>
                        <a:t>Quick functional clustering and relationship overview</a:t>
                      </a:r>
                      <a:endParaRPr lang="en-US" altLang="zh-CN" sz="20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306" r="59755"/>
          <a:stretch>
            <a:fillRect/>
          </a:stretch>
        </p:blipFill>
        <p:spPr>
          <a:xfrm>
            <a:off x="6931025" y="4369435"/>
            <a:ext cx="1538605" cy="2226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4474845"/>
            <a:ext cx="2003425" cy="2164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31025" y="6477317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https://doi.org/10.1016/j.bbapap.2015.04.015</a:t>
            </a:r>
            <a:endParaRPr lang="en-US" altLang="zh-CN" sz="1600" b="0" i="0">
              <a:solidFill>
                <a:srgbClr val="1B1B1B"/>
              </a:solidFill>
              <a:latin typeface="Roboto Mono Web"/>
              <a:ea typeface="Roboto Mono Web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8460" y="123190"/>
            <a:ext cx="1181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>
                <a:cs typeface="+mn-lt"/>
                <a:sym typeface="+mn-ea"/>
              </a:rPr>
              <a:t>Classification Method Introduction:</a:t>
            </a:r>
            <a:r>
              <a:rPr lang="en-US" altLang="zh-CN" sz="3600" b="1">
                <a:cs typeface="+mn-lt"/>
                <a:sym typeface="+mn-ea"/>
              </a:rPr>
              <a:t> </a:t>
            </a:r>
            <a:endParaRPr lang="en-US" altLang="zh-CN" sz="2800" b="1">
              <a:cs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620" y="4723765"/>
            <a:ext cx="6142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/>
              <a:t>Scalability Challenge:</a:t>
            </a:r>
            <a:r>
              <a:rPr lang="en-US" altLang="zh-CN" sz="2000"/>
              <a:t> As the CAZy database expands, it will be increasingly difficult to generate accurate subfamily phylogenies for most families.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1016000" y="6400483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https://doi.org/10.1074/jbc.RA119.010619</a:t>
            </a:r>
            <a:endParaRPr lang="en-US" altLang="zh-CN" sz="1800" b="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877570"/>
            <a:ext cx="6224905" cy="2737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460" y="123190"/>
            <a:ext cx="1181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>
                <a:cs typeface="+mn-lt"/>
                <a:sym typeface="+mn-ea"/>
              </a:rPr>
              <a:t>Classification Method Introduction:</a:t>
            </a:r>
            <a:r>
              <a:rPr lang="en-US" altLang="zh-CN" sz="3600" b="1">
                <a:cs typeface="+mn-lt"/>
                <a:sym typeface="+mn-ea"/>
              </a:rPr>
              <a:t> </a:t>
            </a:r>
            <a:endParaRPr lang="en-US" altLang="zh-CN" sz="2800" b="1"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62775" y="1039812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i="0"/>
              <a:t>15 sequences to be classified into subfamilies illustrates the relationships between distinct representation and analysis</a:t>
            </a:r>
            <a:endParaRPr lang="en-US" altLang="zh-CN" sz="2000" i="0"/>
          </a:p>
        </p:txBody>
      </p:sp>
      <p:sp>
        <p:nvSpPr>
          <p:cNvPr id="15" name="文本框 14"/>
          <p:cNvSpPr txBox="1"/>
          <p:nvPr/>
        </p:nvSpPr>
        <p:spPr>
          <a:xfrm>
            <a:off x="6962775" y="2361565"/>
            <a:ext cx="45643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Number 1–4 indicate four hypothetical subfamily classifications</a:t>
            </a:r>
            <a:endParaRPr lang="en-US" altLang="zh-CN" sz="2000"/>
          </a:p>
        </p:txBody>
      </p:sp>
      <p:sp>
        <p:nvSpPr>
          <p:cNvPr id="16" name="文本框 15"/>
          <p:cNvSpPr txBox="1"/>
          <p:nvPr/>
        </p:nvSpPr>
        <p:spPr>
          <a:xfrm>
            <a:off x="378460" y="3813175"/>
            <a:ext cx="1114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A</a:t>
            </a:r>
            <a:r>
              <a:rPr lang="en-US" altLang="zh-CN" b="1"/>
              <a:t>. E</a:t>
            </a:r>
            <a:r>
              <a:rPr lang="zh-CN" altLang="en-US" b="1"/>
              <a:t>volutionary tree</a:t>
            </a:r>
            <a:r>
              <a:rPr lang="en-US" altLang="zh-CN" b="1"/>
              <a:t>:</a:t>
            </a:r>
            <a:r>
              <a:rPr lang="en-US" altLang="zh-CN"/>
              <a:t> Subfamily delineation consists of drawing a vertical line (below numbers 1–4) and making a family for each outcoming branch.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78460" y="4458335"/>
            <a:ext cx="11436350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800" b="1" i="0"/>
              <a:t>B. SSN connection graph:</a:t>
            </a:r>
            <a:r>
              <a:rPr lang="en-US" altLang="zh-CN" sz="1800" i="0"/>
              <a:t> SSNs with sequences represented as nodes (</a:t>
            </a:r>
            <a:r>
              <a:rPr lang="en-US" altLang="zh-CN" sz="1800"/>
              <a:t>circles</a:t>
            </a:r>
            <a:r>
              <a:rPr lang="en-US" altLang="zh-CN" sz="1800" i="0"/>
              <a:t>) and all pairwise sequence relationships (alignments) above a defined </a:t>
            </a:r>
            <a:r>
              <a:rPr lang="en-US" altLang="zh-CN" sz="1800"/>
              <a:t>E</a:t>
            </a:r>
            <a:r>
              <a:rPr lang="en-US" altLang="zh-CN" sz="1800" i="0"/>
              <a:t>-value threshold indicated with edges (</a:t>
            </a:r>
            <a:r>
              <a:rPr lang="en-US" altLang="zh-CN" sz="1800"/>
              <a:t>lines</a:t>
            </a:r>
            <a:r>
              <a:rPr lang="en-US" altLang="zh-CN" sz="1800" i="0"/>
              <a:t>). </a:t>
            </a:r>
            <a:endParaRPr lang="en-US" altLang="zh-CN" sz="1800" i="0"/>
          </a:p>
          <a:p>
            <a:pPr marL="0" indent="0" algn="l"/>
            <a:r>
              <a:rPr lang="en-US" altLang="zh-CN" sz="1800" i="0"/>
              <a:t>At increased thresholds (</a:t>
            </a:r>
            <a:r>
              <a:rPr lang="en-US" altLang="zh-CN" sz="1800"/>
              <a:t>numbers 1–4</a:t>
            </a:r>
            <a:r>
              <a:rPr lang="en-US" altLang="zh-CN" sz="1800" i="0"/>
              <a:t>), the connected components break up into an increasing number of subcomponents, representing putative subfamily delineations.</a:t>
            </a:r>
            <a:endParaRPr lang="en-US" altLang="zh-CN" sz="1800" i="0"/>
          </a:p>
        </p:txBody>
      </p:sp>
      <p:sp>
        <p:nvSpPr>
          <p:cNvPr id="18" name="文本框 17"/>
          <p:cNvSpPr txBox="1"/>
          <p:nvPr/>
        </p:nvSpPr>
        <p:spPr>
          <a:xfrm>
            <a:off x="378460" y="5657215"/>
            <a:ext cx="11563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C. SSN tabular summary: </a:t>
            </a:r>
            <a:r>
              <a:rPr lang="zh-CN" altLang="en-US"/>
              <a:t>Each column (numbers 1–4 for each E-value threshold, separated by a vertical dashed line) depicts a distinct subfamilization and displays the number of clusters/subfamilies as colored boxes and the number of members/sequences in each cluster/subfamily.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62445" y="6400483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buClrTx/>
              <a:buSzTx/>
              <a:buFontTx/>
            </a:pPr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https://doi.org/10.1074/jbc.RA119.010619</a:t>
            </a:r>
            <a:endParaRPr lang="en-US" altLang="zh-CN" sz="1800" b="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9"/>
          <p:cNvSpPr txBox="1"/>
          <p:nvPr/>
        </p:nvSpPr>
        <p:spPr>
          <a:xfrm>
            <a:off x="6348730" y="1892935"/>
            <a:ext cx="5727700" cy="391414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70" name="TextBox 9"/>
          <p:cNvSpPr txBox="1"/>
          <p:nvPr/>
        </p:nvSpPr>
        <p:spPr>
          <a:xfrm>
            <a:off x="403860" y="1892935"/>
            <a:ext cx="5692775" cy="391414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62" name="文本框 61"/>
          <p:cNvSpPr txBox="1"/>
          <p:nvPr/>
        </p:nvSpPr>
        <p:spPr>
          <a:xfrm>
            <a:off x="548005" y="313690"/>
            <a:ext cx="11708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Workflow2. Subfamily Classification Using SSNs and Phylogenetic Analysis</a:t>
            </a:r>
            <a:endParaRPr lang="en-US" altLang="zh-CN" sz="2800" b="1"/>
          </a:p>
        </p:txBody>
      </p:sp>
      <p:sp>
        <p:nvSpPr>
          <p:cNvPr id="64" name="文本框 63"/>
          <p:cNvSpPr txBox="1"/>
          <p:nvPr/>
        </p:nvSpPr>
        <p:spPr>
          <a:xfrm>
            <a:off x="4621530" y="1071245"/>
            <a:ext cx="3443605" cy="324485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lang="en-US" altLang="zh-CN" sz="2400" b="1" i="0"/>
              <a:t>S</a:t>
            </a:r>
            <a:r>
              <a:rPr lang="zh-CN" altLang="en-US" sz="2400" b="1" i="0"/>
              <a:t>ubfamily </a:t>
            </a:r>
            <a:r>
              <a:rPr lang="en-US" altLang="zh-CN" sz="2400" b="1" i="0"/>
              <a:t>C</a:t>
            </a:r>
            <a:r>
              <a:rPr lang="zh-CN" altLang="en-US" sz="2400" b="1" i="0"/>
              <a:t>lassification</a:t>
            </a:r>
            <a:endParaRPr lang="zh-CN" altLang="en-US" sz="2400" b="1" i="0">
              <a:solidFill>
                <a:srgbClr val="2E2E2E"/>
              </a:solidFill>
              <a:latin typeface="Elsevier Sans"/>
              <a:ea typeface="Elsevier San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2785" y="1893570"/>
            <a:ext cx="5260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2000" b="1"/>
              <a:t>Sequence Similarity Networks (SSNs) Creation</a:t>
            </a:r>
            <a:endParaRPr lang="en-US" altLang="zh-CN" sz="2000" b="1"/>
          </a:p>
        </p:txBody>
      </p:sp>
      <p:sp>
        <p:nvSpPr>
          <p:cNvPr id="19" name="文本框 18"/>
          <p:cNvSpPr txBox="1"/>
          <p:nvPr/>
        </p:nvSpPr>
        <p:spPr>
          <a:xfrm>
            <a:off x="6982460" y="1891665"/>
            <a:ext cx="4173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2000" b="1"/>
              <a:t>Phylogenetic Analysis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2644140"/>
            <a:ext cx="1362710" cy="5041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" y="4856480"/>
            <a:ext cx="1651635" cy="38354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951990" y="4853305"/>
            <a:ext cx="3766820" cy="482600"/>
            <a:chOff x="3269" y="7290"/>
            <a:chExt cx="5932" cy="760"/>
          </a:xfrm>
        </p:grpSpPr>
        <p:sp>
          <p:nvSpPr>
            <p:cNvPr id="29" name="TextBox 9"/>
            <p:cNvSpPr txBox="1"/>
            <p:nvPr/>
          </p:nvSpPr>
          <p:spPr>
            <a:xfrm>
              <a:off x="3835" y="7290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269" y="7425"/>
              <a:ext cx="5932" cy="27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Visualize networks</a:t>
              </a:r>
              <a:endParaRPr lang="zh-CN" altLang="en-US" b="1"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27200" y="2855595"/>
            <a:ext cx="4115435" cy="483235"/>
            <a:chOff x="2994" y="3855"/>
            <a:chExt cx="6481" cy="761"/>
          </a:xfrm>
        </p:grpSpPr>
        <p:sp>
          <p:nvSpPr>
            <p:cNvPr id="23" name="TextBox 9"/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Perform pairwise alignments</a:t>
              </a:r>
              <a:endParaRPr lang="zh-CN" altLang="en-US" b="1"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311400" y="3799840"/>
            <a:ext cx="2946400" cy="487045"/>
            <a:chOff x="4035" y="5349"/>
            <a:chExt cx="4800" cy="760"/>
          </a:xfrm>
        </p:grpSpPr>
        <p:sp>
          <p:nvSpPr>
            <p:cNvPr id="28" name="TextBox 9"/>
            <p:cNvSpPr txBox="1"/>
            <p:nvPr/>
          </p:nvSpPr>
          <p:spPr>
            <a:xfrm>
              <a:off x="4035" y="5349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035" y="5400"/>
              <a:ext cx="4800" cy="4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Apply E-value filtering</a:t>
              </a:r>
              <a:endParaRPr lang="zh-CN" altLang="en-US" b="1">
                <a:sym typeface="+mn-ea"/>
              </a:endParaRPr>
            </a:p>
          </p:txBody>
        </p:sp>
      </p:grpSp>
      <p:cxnSp>
        <p:nvCxnSpPr>
          <p:cNvPr id="38" name="直接箭头连接符 37"/>
          <p:cNvCxnSpPr/>
          <p:nvPr/>
        </p:nvCxnSpPr>
        <p:spPr>
          <a:xfrm flipH="1">
            <a:off x="3782381" y="333896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3792541" y="4336553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rcRect r="57764" b="2174"/>
          <a:stretch>
            <a:fillRect/>
          </a:stretch>
        </p:blipFill>
        <p:spPr>
          <a:xfrm>
            <a:off x="10114915" y="2615565"/>
            <a:ext cx="1837690" cy="514350"/>
          </a:xfrm>
          <a:prstGeom prst="rect">
            <a:avLst/>
          </a:prstGeom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10423525" y="3621405"/>
            <a:ext cx="732155" cy="55562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925" y="4856480"/>
            <a:ext cx="1630680" cy="28956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6437630" y="2855595"/>
            <a:ext cx="4115435" cy="483235"/>
            <a:chOff x="2994" y="3855"/>
            <a:chExt cx="6481" cy="761"/>
          </a:xfrm>
        </p:grpSpPr>
        <p:sp>
          <p:nvSpPr>
            <p:cNvPr id="53" name="TextBox 9"/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Multiple Sequence Alignment</a:t>
              </a:r>
              <a:endParaRPr lang="zh-CN" altLang="en-US" b="1">
                <a:sym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437630" y="3799840"/>
            <a:ext cx="4115435" cy="483235"/>
            <a:chOff x="2994" y="3855"/>
            <a:chExt cx="6481" cy="761"/>
          </a:xfrm>
        </p:grpSpPr>
        <p:sp>
          <p:nvSpPr>
            <p:cNvPr id="57" name="TextBox 9"/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Phylogenetic Tree Construction</a:t>
              </a:r>
              <a:endParaRPr lang="zh-CN" altLang="en-US" b="1">
                <a:sym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37630" y="4798695"/>
            <a:ext cx="4115435" cy="483235"/>
            <a:chOff x="2994" y="3855"/>
            <a:chExt cx="6481" cy="761"/>
          </a:xfrm>
        </p:grpSpPr>
        <p:sp>
          <p:nvSpPr>
            <p:cNvPr id="66" name="TextBox 9"/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Tree Visualization</a:t>
              </a:r>
              <a:endParaRPr lang="zh-CN" altLang="en-US" b="1">
                <a:sym typeface="+mn-ea"/>
              </a:endParaRPr>
            </a:p>
          </p:txBody>
        </p:sp>
      </p:grpSp>
      <p:cxnSp>
        <p:nvCxnSpPr>
          <p:cNvPr id="68" name="直接箭头连接符 67"/>
          <p:cNvCxnSpPr/>
          <p:nvPr/>
        </p:nvCxnSpPr>
        <p:spPr>
          <a:xfrm flipH="1">
            <a:off x="8492176" y="334658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8487096" y="430670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等线 Light" panose="02010600030101010101" charset="-122"/>
              </a:rPr>
              <a:t>Part</a:t>
            </a:r>
            <a:r>
              <a:rPr lang="zh-CN" altLang="en-US">
                <a:ea typeface="等线 Light" panose="02010600030101010101" charset="-122"/>
              </a:rPr>
              <a:t> </a:t>
            </a:r>
            <a:r>
              <a:rPr lang="en-US" altLang="zh-CN">
                <a:ea typeface="等线 Light" panose="02010600030101010101" charset="-122"/>
              </a:rPr>
              <a:t>IV</a:t>
            </a:r>
            <a:br>
              <a:rPr lang="en-US" altLang="zh-CN"/>
            </a:br>
            <a:r>
              <a:rPr lang="en-US" altLang="zh-CN">
                <a:ea typeface="等线 Light" panose="02010600030101010101" charset="-122"/>
              </a:rPr>
              <a:t>Sequence similarity networks (</a:t>
            </a:r>
            <a:r>
              <a:rPr lang="en-US" altLang="zh-CN" err="1">
                <a:ea typeface="等线 Light" panose="02010600030101010101" charset="-122"/>
              </a:rPr>
              <a:t>SSNpipe</a:t>
            </a:r>
            <a:r>
              <a:rPr lang="en-US" altLang="zh-CN">
                <a:ea typeface="等线 Light" panose="02010600030101010101" charset="-122"/>
              </a:rPr>
              <a:t>)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Create your part4 folder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92525" y="4081145"/>
            <a:ext cx="608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" action="ppaction://hlinkfile"/>
              </a:rPr>
              <a:t>https://github.com/MiguelMSandin/SSNetworks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8989" y="645118"/>
            <a:ext cx="11492541" cy="36309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Create the part4 folder and use </a:t>
            </a:r>
            <a:r>
              <a:rPr lang="en-US" altLang="zh-CN" sz="2400" dirty="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wget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download : 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>
              <a:buClrTx/>
              <a:buSzTx/>
              <a:buFontTx/>
            </a:pP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https://github.com/ahvdk/SSNpipe/releases/download/v.1.0-beta/ssnpipe_unix.tar.gz</a:t>
            </a: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tar -</a:t>
            </a: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xvf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ssnpipe_unix.tar.gz</a:t>
            </a: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sz="14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 to </a:t>
            </a:r>
            <a:r>
              <a:rPr lang="en-US" altLang="zh-CN" sz="2400" dirty="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ondemand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click the “Interactive Apps”.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Set as the next slide.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9" y="2891443"/>
            <a:ext cx="9266121" cy="36214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285" y="0"/>
            <a:ext cx="9065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4.1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" y="109220"/>
            <a:ext cx="4681855" cy="64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60" y="109220"/>
            <a:ext cx="6821170" cy="287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470" y="710565"/>
            <a:ext cx="6247130" cy="52622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the file manager and change the path into part4 (Don’t use copy paste here).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Move to the </a:t>
            </a:r>
            <a:r>
              <a:rPr kumimoji="1" lang="en-US" altLang="zh-CN" sz="2400" dirty="0" err="1">
                <a:ea typeface="等线" panose="02010600030101010101" charset="-122"/>
              </a:rPr>
              <a:t>ssnpipe</a:t>
            </a:r>
            <a:r>
              <a:rPr kumimoji="1" lang="en-US" altLang="zh-CN" sz="2400" dirty="0">
                <a:ea typeface="等线" panose="02010600030101010101" charset="-122"/>
              </a:rPr>
              <a:t> folder.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the </a:t>
            </a:r>
            <a:r>
              <a:rPr kumimoji="1" lang="en-US" altLang="zh-CN" sz="2400" dirty="0" err="1">
                <a:ea typeface="等线" panose="02010600030101010101" charset="-122"/>
              </a:rPr>
              <a:t>SSNpipe</a:t>
            </a:r>
            <a:r>
              <a:rPr kumimoji="1" lang="en-US" altLang="zh-CN" sz="2400" dirty="0">
                <a:ea typeface="等线" panose="02010600030101010101" charset="-122"/>
              </a:rPr>
              <a:t> (GUI tool).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The FASTA file will use the </a:t>
            </a:r>
            <a:r>
              <a:rPr kumimoji="1" lang="en-US" altLang="zh-CN" sz="2400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r>
              <a:rPr kumimoji="1" lang="en-US" altLang="zh-CN" sz="2400" dirty="0">
                <a:ea typeface="等线" panose="02010600030101010101" charset="-122"/>
              </a:rPr>
              <a:t>, and choose part4 folder as the results folder.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E-value: Minimum: 0 Maximum: 140 </a:t>
            </a:r>
            <a:r>
              <a:rPr kumimoji="1" lang="en-US" altLang="zh-CN" sz="2400" dirty="0">
                <a:ea typeface="等线" panose="02010600030101010101" charset="-122"/>
              </a:rPr>
              <a:t>Steps: 5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Click on </a:t>
            </a:r>
            <a:r>
              <a:rPr kumimoji="1" lang="en-US" altLang="zh-CN" sz="2400" b="1" dirty="0" err="1">
                <a:ea typeface="等线" panose="02010600030101010101" charset="-122"/>
              </a:rPr>
              <a:t>Cytoscape</a:t>
            </a:r>
            <a:r>
              <a:rPr kumimoji="1" lang="en-US" altLang="zh-CN" sz="2400" b="1" dirty="0">
                <a:ea typeface="等线" panose="02010600030101010101" charset="-122"/>
              </a:rPr>
              <a:t> and Generate SSNs,</a:t>
            </a:r>
            <a:r>
              <a:rPr kumimoji="1" lang="en-US" altLang="zh-CN" sz="2400" dirty="0">
                <a:ea typeface="等线" panose="02010600030101010101" charset="-122"/>
              </a:rPr>
              <a:t> the program will run for a few hours depending on the database size and computational power. 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8600" y="60756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It takes about 40 mins</a:t>
            </a:r>
            <a:endParaRPr kumimoji="1" lang="en-US" altLang="zh-CN" sz="2400" b="1" dirty="0">
              <a:solidFill>
                <a:srgbClr val="FF0000"/>
              </a:solidFill>
              <a:ea typeface="等线" panose="0201060003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24600" y="710565"/>
            <a:ext cx="5293360" cy="3465195"/>
            <a:chOff x="9837" y="845"/>
            <a:chExt cx="8884" cy="61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37" y="845"/>
              <a:ext cx="8885" cy="619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050" y="4919"/>
              <a:ext cx="1337" cy="125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8285" y="0"/>
            <a:ext cx="1137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4.2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- Create SSNs</a:t>
            </a:r>
            <a:endParaRPr lang="en-US" altLang="zh-CN" sz="36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85" y="2680970"/>
            <a:ext cx="3561715" cy="4041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775" y="553720"/>
            <a:ext cx="933069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b="1">
                <a:sym typeface="+mn-ea"/>
              </a:rPr>
              <a:t>Outline</a:t>
            </a:r>
            <a:endParaRPr lang="zh-CN" altLang="en-US" sz="3600" b="1">
              <a:sym typeface="+mn-ea"/>
            </a:endParaRPr>
          </a:p>
          <a:p>
            <a:pPr algn="l">
              <a:buClrTx/>
              <a:buSzTx/>
              <a:buFontTx/>
            </a:pP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1. Data preparation</a:t>
            </a:r>
            <a:endParaRPr lang="zh-CN" altLang="en-US" sz="2800">
              <a:latin typeface="+mn-lt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/>
              <a:t>2. Domain annotation</a:t>
            </a:r>
            <a:endParaRPr lang="zh-CN" altLang="en-US" sz="2800"/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3. Domain extraction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4. Sequence similarity networks (SSNpipe)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5. Cytoscape Visualization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6. Phylogenentic Analysis</a:t>
            </a:r>
            <a:endParaRPr lang="zh-CN" altLang="en-US" sz="2800">
              <a:sym typeface="+mn-ea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sym typeface="+mn-ea"/>
              </a:rPr>
              <a:t>7. Other analysis</a:t>
            </a:r>
            <a:endParaRPr lang="zh-CN" altLang="en-US" sz="2800"/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  <a:p>
            <a:pPr algn="l">
              <a:buClrTx/>
              <a:buSzTx/>
              <a:buFontTx/>
            </a:pPr>
            <a:endParaRPr lang="en-US" altLang="zh-CN" sz="2800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b="28680"/>
          <a:stretch>
            <a:fillRect/>
          </a:stretch>
        </p:blipFill>
        <p:spPr>
          <a:xfrm>
            <a:off x="257175" y="1573530"/>
            <a:ext cx="5718175" cy="4729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175" y="1073150"/>
            <a:ext cx="583819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rgbClr val="FF0000"/>
                </a:solidFill>
              </a:rPr>
              <a:t>sequence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</a:rPr>
              <a:t>id|start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</a:rPr>
              <a:t>end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</a:rPr>
              <a:t>|extracted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</a:rPr>
              <a:t>sequence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len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gth</a:t>
            </a:r>
            <a:endParaRPr lang="en-US" altLang="zh-CN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7175" y="674370"/>
            <a:ext cx="5358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Input:</a:t>
            </a:r>
            <a:r>
              <a:rPr lang="en-US" altLang="zh-CN"/>
              <a:t> </a:t>
            </a:r>
            <a:r>
              <a:rPr kumimoji="1" lang="en-US" altLang="zh-CN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48285" y="0"/>
            <a:ext cx="12461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4.2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</a:t>
            </a:r>
            <a:r>
              <a:rPr lang="en-US" altLang="zh-CN" sz="3600" b="1">
                <a:sym typeface="+mn-ea"/>
              </a:rPr>
              <a:t>- Create SSNs</a:t>
            </a:r>
            <a:endParaRPr lang="en-US" altLang="zh-CN" sz="3600" b="1"/>
          </a:p>
        </p:txBody>
      </p:sp>
      <p:sp>
        <p:nvSpPr>
          <p:cNvPr id="12" name="文本框 11"/>
          <p:cNvSpPr txBox="1"/>
          <p:nvPr/>
        </p:nvSpPr>
        <p:spPr>
          <a:xfrm>
            <a:off x="6193790" y="63754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Output:</a:t>
            </a:r>
            <a:endParaRPr lang="en-US" altLang="zh-CN" sz="2000" b="1">
              <a:sym typeface="+mn-ea"/>
            </a:endParaRPr>
          </a:p>
          <a:p>
            <a:r>
              <a:rPr lang="en-US" altLang="zh-CN" sz="2000" b="1">
                <a:sym typeface="+mn-ea"/>
              </a:rPr>
              <a:t>1. NodeTable_cs.txt</a:t>
            </a:r>
            <a:endParaRPr lang="en-US" altLang="zh-CN" sz="2000" b="1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220" y="1544955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1615" y="3429000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8285" y="5166995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358255" y="1941195"/>
            <a:ext cx="4831080" cy="4274820"/>
            <a:chOff x="9979" y="3057"/>
            <a:chExt cx="7608" cy="67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9" y="3057"/>
              <a:ext cx="7608" cy="6732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0431" y="3811"/>
              <a:ext cx="5263" cy="83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193790" y="1397000"/>
            <a:ext cx="666178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Node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ID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sequence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id|start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end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|extracted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sequence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len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gth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8285" y="0"/>
            <a:ext cx="11221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4.2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</a:t>
            </a:r>
            <a:r>
              <a:rPr lang="en-US" altLang="zh-CN" sz="3600" b="1">
                <a:sym typeface="+mn-ea"/>
              </a:rPr>
              <a:t> </a:t>
            </a:r>
            <a:r>
              <a:rPr lang="en-US" altLang="zh-CN" sz="3600" b="1">
                <a:sym typeface="+mn-ea"/>
              </a:rPr>
              <a:t>- Create SSNs</a:t>
            </a:r>
            <a:endParaRPr lang="en-US" altLang="zh-CN" sz="3600" b="1"/>
          </a:p>
          <a:p>
            <a:pPr algn="l">
              <a:buClrTx/>
              <a:buSzTx/>
              <a:buFontTx/>
            </a:pPr>
            <a:endParaRPr lang="en-US" altLang="zh-CN" sz="3600" b="1"/>
          </a:p>
        </p:txBody>
      </p:sp>
      <p:sp>
        <p:nvSpPr>
          <p:cNvPr id="12" name="文本框 11"/>
          <p:cNvSpPr txBox="1"/>
          <p:nvPr/>
        </p:nvSpPr>
        <p:spPr>
          <a:xfrm>
            <a:off x="173990" y="64516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Output:</a:t>
            </a:r>
            <a:endParaRPr lang="en-US" altLang="zh-CN" sz="2000" b="1">
              <a:sym typeface="+mn-ea"/>
            </a:endParaRPr>
          </a:p>
          <a:p>
            <a:r>
              <a:rPr lang="en-US" altLang="zh-CN" sz="2000" b="1">
                <a:sym typeface="+mn-ea"/>
              </a:rPr>
              <a:t>2. NETWORK_cs_ev_XX_.txt</a:t>
            </a:r>
            <a:endParaRPr lang="en-US" altLang="zh-CN" sz="2000" b="1"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3735" y="2015490"/>
            <a:ext cx="4072890" cy="4191635"/>
            <a:chOff x="856" y="3125"/>
            <a:chExt cx="4632" cy="46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6" y="3406"/>
              <a:ext cx="4632" cy="433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7" y="3125"/>
              <a:ext cx="3072" cy="24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480820" y="1497965"/>
            <a:ext cx="1132205" cy="409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Node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ID</a:t>
            </a:r>
            <a:endParaRPr lang="en-US" altLang="zh-CN" sz="20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06775" y="14979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E-value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350" y="752475"/>
            <a:ext cx="2209800" cy="57035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65700" y="1602740"/>
            <a:ext cx="3853815" cy="1574165"/>
          </a:xfrm>
          <a:prstGeom prst="rect">
            <a:avLst/>
          </a:prstGeom>
        </p:spPr>
        <p:txBody>
          <a:bodyPr>
            <a:no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Lower E-values indicate more significant matches, with values close to zero suggesting a highly relevant match.</a:t>
            </a:r>
            <a:endParaRPr lang="en-US" altLang="zh-CN" sz="2000"/>
          </a:p>
        </p:txBody>
      </p:sp>
      <p:sp>
        <p:nvSpPr>
          <p:cNvPr id="16" name="文本框 15"/>
          <p:cNvSpPr txBox="1"/>
          <p:nvPr/>
        </p:nvSpPr>
        <p:spPr>
          <a:xfrm>
            <a:off x="4933950" y="3256280"/>
            <a:ext cx="38252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lt"/>
              </a:rPr>
              <a:t> </a:t>
            </a:r>
            <a:r>
              <a:rPr lang="en-US" altLang="zh-CN" sz="2000">
                <a:cs typeface="+mn-lt"/>
              </a:rPr>
              <a:t>E-value of 1e-140 (or 10^-140) is extremely low, meaning the likelihood that this match occurred by chance is almost negligible. This suggests a very high similarity between the query sequence and the target, making the alignment result statistically significant.</a:t>
            </a:r>
            <a:endParaRPr lang="en-US" altLang="zh-CN" sz="2000">
              <a:cs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655" y="645160"/>
            <a:ext cx="7874000" cy="3509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Generate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Group Analysis</a:t>
            </a:r>
            <a:r>
              <a:rPr kumimoji="1" lang="en-US" altLang="zh-CN" sz="2400" dirty="0">
                <a:ea typeface="等线" panose="02010600030101010101" charset="-122"/>
              </a:rPr>
              <a:t> files from the 4th tab. 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  <a:sym typeface="+mn-ea"/>
              </a:rPr>
              <a:t>The </a:t>
            </a:r>
            <a:r>
              <a:rPr kumimoji="1" lang="en-US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NETWORK_cs_ev_XX_.txt</a:t>
            </a:r>
            <a:r>
              <a:rPr kumimoji="1" lang="en-US" altLang="zh-CN" sz="2400" dirty="0">
                <a:ea typeface="等线" panose="02010600030101010101" charset="-122"/>
                <a:sym typeface="+mn-ea"/>
              </a:rPr>
              <a:t> will be the input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  <a:sym typeface="+mn-ea"/>
              </a:rPr>
              <a:t>Click on </a:t>
            </a:r>
            <a:r>
              <a:rPr kumimoji="1" lang="en-US" altLang="zh-CN" sz="2400" b="1" dirty="0" err="1">
                <a:ea typeface="等线" panose="02010600030101010101" charset="-122"/>
                <a:sym typeface="+mn-ea"/>
              </a:rPr>
              <a:t>Initiate</a:t>
            </a:r>
            <a:r>
              <a:rPr kumimoji="1" lang="en-US" altLang="zh-CN" sz="2400" b="1" dirty="0">
                <a:ea typeface="等线" panose="02010600030101010101" charset="-122"/>
                <a:sym typeface="+mn-ea"/>
              </a:rPr>
              <a:t> and Run Analysis,</a:t>
            </a:r>
            <a:r>
              <a:rPr kumimoji="1" lang="en-US" altLang="zh-CN" sz="2400" dirty="0">
                <a:ea typeface="等线" panose="02010600030101010101" charset="-122"/>
                <a:sym typeface="+mn-ea"/>
              </a:rPr>
              <a:t> the program will run for a few hours depending on the database size and computational power. </a:t>
            </a:r>
            <a:endParaRPr kumimoji="1" lang="en-US" altLang="zh-CN" sz="2400" dirty="0">
              <a:ea typeface="等线" panose="0201060003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0" y="837565"/>
            <a:ext cx="4357370" cy="5422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1940" y="332803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Output:</a:t>
            </a:r>
            <a:endParaRPr lang="en-US" altLang="zh-CN" sz="2000" b="1">
              <a:sym typeface="+mn-ea"/>
            </a:endParaRPr>
          </a:p>
          <a:p>
            <a:r>
              <a:rPr lang="en-US" altLang="zh-CN" sz="2000" b="1">
                <a:sym typeface="+mn-ea"/>
              </a:rPr>
              <a:t>1. GROUPS_XXX_info.txt</a:t>
            </a:r>
            <a:endParaRPr lang="en-US" altLang="zh-CN" sz="2000" b="1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1940" y="76200"/>
            <a:ext cx="11710670" cy="872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4.3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</a:t>
            </a:r>
            <a:r>
              <a:rPr lang="en-US" altLang="zh-CN" sz="3600" b="1">
                <a:sym typeface="+mn-ea"/>
              </a:rPr>
              <a:t> </a:t>
            </a:r>
            <a:r>
              <a:rPr lang="en-US" altLang="zh-CN" sz="3600" b="1">
                <a:sym typeface="+mn-ea"/>
              </a:rPr>
              <a:t>- Group Analysis</a:t>
            </a:r>
            <a:endParaRPr lang="en-US" altLang="zh-CN" sz="3600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b="26510"/>
          <a:stretch>
            <a:fillRect/>
          </a:stretch>
        </p:blipFill>
        <p:spPr>
          <a:xfrm>
            <a:off x="367030" y="4154805"/>
            <a:ext cx="4666615" cy="242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1290" y="713740"/>
            <a:ext cx="11842750" cy="17964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family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page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get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all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characterized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IDs.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Tabular column page will be shown.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 the Characterized IDs, EC numbers from the page and paste them in Excel and select only the IDs which only have</a:t>
            </a:r>
            <a:r>
              <a:rPr lang="en-US" altLang="zh-CN" sz="2000" b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hyperlinks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(Characterized by </a:t>
            </a:r>
            <a:r>
              <a:rPr lang="en-US" altLang="zh-CN" sz="2000" err="1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CAZy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and make a list.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Copy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those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excel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revise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it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then</a:t>
            </a:r>
            <a:r>
              <a:rPr lang="zh-CN" altLang="en-US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nano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to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make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txt</a:t>
            </a:r>
            <a:r>
              <a:rPr lang="zh-CN" altLang="en-US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file: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000000"/>
              </a:solidFill>
              <a:latin typeface="WordVisi_MSFontService"/>
            </a:endParaRPr>
          </a:p>
          <a:p>
            <a:endParaRPr lang="en-GB" altLang="zh-CN" sz="2400"/>
          </a:p>
          <a:p>
            <a:endParaRPr lang="en-GB" altLang="zh-CN" sz="2400"/>
          </a:p>
          <a:p>
            <a:endParaRPr lang="en-GB" altLang="zh-CN" sz="2400"/>
          </a:p>
          <a:p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44167"/>
          <a:stretch>
            <a:fillRect/>
          </a:stretch>
        </p:blipFill>
        <p:spPr>
          <a:xfrm>
            <a:off x="9555480" y="2229485"/>
            <a:ext cx="1744345" cy="3508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2917825"/>
            <a:ext cx="3291840" cy="21316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42277" b="-17846"/>
          <a:stretch>
            <a:fillRect/>
          </a:stretch>
        </p:blipFill>
        <p:spPr>
          <a:xfrm>
            <a:off x="314325" y="2651125"/>
            <a:ext cx="3316605" cy="299275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926840" y="3497580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4325" y="5752465"/>
            <a:ext cx="81876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000000"/>
                </a:solidFill>
                <a:cs typeface="+mn-lt"/>
              </a:rPr>
              <a:t>*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There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are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sz="1800">
                <a:solidFill>
                  <a:srgbClr val="000000"/>
                </a:solidFill>
                <a:cs typeface="+mn-lt"/>
              </a:rPr>
              <a:t>some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 err="1">
                <a:solidFill>
                  <a:srgbClr val="000000"/>
                </a:solidFill>
                <a:cs typeface="+mn-lt"/>
              </a:rPr>
              <a:t>Genbank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ID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with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multiple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ECs,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don’t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forget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to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check,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and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keep</a:t>
            </a:r>
            <a:r>
              <a:rPr lang="zh-CN" altLang="en-US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zh-CN">
                <a:solidFill>
                  <a:srgbClr val="000000"/>
                </a:solidFill>
                <a:cs typeface="+mn-lt"/>
              </a:rPr>
              <a:t>all.</a:t>
            </a:r>
            <a:r>
              <a:rPr lang="zh-CN" altLang="en-US" sz="1800">
                <a:solidFill>
                  <a:srgbClr val="000000"/>
                </a:solidFill>
                <a:cs typeface="+mn-lt"/>
              </a:rPr>
              <a:t> </a:t>
            </a:r>
            <a:endParaRPr lang="en-US" altLang="zh-CN" sz="1800">
              <a:solidFill>
                <a:srgbClr val="000000"/>
              </a:solidFill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80" y="130175"/>
            <a:ext cx="1203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4.4 - Gathering Characterized Genbank IDs and EC Numbers from CAZy </a:t>
            </a:r>
            <a:endParaRPr lang="en-US" altLang="zh-CN" sz="3200" b="1"/>
          </a:p>
        </p:txBody>
      </p:sp>
      <p:sp>
        <p:nvSpPr>
          <p:cNvPr id="7" name="右箭头 6"/>
          <p:cNvSpPr/>
          <p:nvPr/>
        </p:nvSpPr>
        <p:spPr>
          <a:xfrm>
            <a:off x="8568055" y="3497580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4" grpId="0" bldLvl="0" animBg="1"/>
      <p:bldP spid="10" grpId="0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2085" y="709930"/>
            <a:ext cx="10559415" cy="1356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Finally get this result: Name is “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Characterized_ids_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24oct2024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</a:rPr>
              <a:t>.txt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 (name could be changed but you also need to fix the program later).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 first row is IDS/EC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br>
              <a:rPr lang="en-US" altLang="zh-CN" sz="2400" dirty="0">
                <a:latin typeface="Aptos Mono"/>
              </a:rPr>
            </a:br>
            <a:endParaRPr lang="en-US" altLang="zh-CN" sz="2400" dirty="0">
              <a:solidFill>
                <a:srgbClr val="000000"/>
              </a:solidFill>
              <a:latin typeface="WordVisi_MSFontService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46975"/>
          <a:stretch>
            <a:fillRect/>
          </a:stretch>
        </p:blipFill>
        <p:spPr>
          <a:xfrm>
            <a:off x="9213215" y="1285875"/>
            <a:ext cx="2898140" cy="26866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0985" y="2067560"/>
            <a:ext cx="6226810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Enzyme Commission (EC) Number Classification</a:t>
            </a:r>
            <a:endParaRPr lang="en-US" altLang="zh-CN" sz="2400" b="1" dirty="0">
              <a:solidFill>
                <a:srgbClr val="000000"/>
              </a:solidFill>
              <a:ea typeface="等线" panose="02010600030101010101" charset="-122"/>
              <a:cs typeface="+mn-lt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085" y="2548890"/>
            <a:ext cx="9408795" cy="292290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EC number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is a classification system based on the chemical reactions that these proteins catalyze. It was developed by the International Union of Biochemistry and Molecular Biology (IUBMB) 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  <a:sym typeface="+mn-ea"/>
            </a:endParaRP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First Number: The type of reaction or enzyme class. Ex: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EC 3: Hydrolases</a:t>
            </a:r>
            <a:endParaRPr lang="en-US" altLang="zh-CN" sz="2400" b="0" i="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Second and third numbers: Enzyme subclass and sub-subclass</a:t>
            </a:r>
            <a:endParaRPr lang="en-US" altLang="zh-CN" sz="2400" b="0" i="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Fourth Number: Enzyme identification</a:t>
            </a:r>
            <a:endParaRPr lang="en-US" altLang="zh-CN" sz="2400" b="0" i="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280" y="130175"/>
            <a:ext cx="1203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200" b="1"/>
              <a:t>4.4 - Gathering Characterized Genbank IDs and EC Numbers from CAZy </a:t>
            </a:r>
            <a:endParaRPr lang="en-US" altLang="zh-CN" sz="32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90" y="4987290"/>
            <a:ext cx="6032500" cy="1259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8190" y="4987607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lang="en-US" altLang="zh-CN" sz="1600" b="0" i="0">
                <a:solidFill>
                  <a:srgbClr val="303133"/>
                </a:solidFill>
                <a:latin typeface="Montserrat-Bold"/>
                <a:ea typeface="Montserrat-Bold"/>
              </a:rPr>
              <a:t> </a:t>
            </a:r>
            <a:endParaRPr lang="en-US" altLang="zh-CN" sz="1600" b="0" i="0">
              <a:solidFill>
                <a:srgbClr val="303133"/>
              </a:solidFill>
              <a:latin typeface="Montserrat-Bold"/>
              <a:ea typeface="Montserrat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9"/>
          <p:cNvSpPr txBox="1"/>
          <p:nvPr/>
        </p:nvSpPr>
        <p:spPr>
          <a:xfrm>
            <a:off x="4912360" y="730885"/>
            <a:ext cx="7007860" cy="397700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35585" y="1040130"/>
            <a:ext cx="4677410" cy="47694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You will use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NodeTable_cs.txt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GROUPS_XXX_info.txt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Characterized_ids_24oct2024.txt</a:t>
            </a:r>
            <a:endParaRPr lang="en-US" altLang="zh-CN" sz="2000" dirty="0">
              <a:solidFill>
                <a:srgbClr val="000000"/>
              </a:solidFill>
              <a:highlight>
                <a:srgbClr val="FFFF00"/>
              </a:highlight>
              <a:ea typeface="等线" panose="02010600030101010101" charset="-122"/>
              <a:cs typeface="+mn-lt"/>
              <a:sym typeface="+mn-ea"/>
            </a:endParaRPr>
          </a:p>
          <a:p>
            <a:pPr algn="l">
              <a:buClrTx/>
              <a:buSzTx/>
              <a:buNone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/analysis_mapped_24oct2024.py 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../part3/Characterized_ids_24oct2024.txt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 </a:t>
            </a:r>
            <a:endParaRPr lang="zh-CN" altLang="en-US" sz="14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analysis_mapped_24oct2024.py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analysis_mapped_24oct2024.py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010" y="64135"/>
            <a:ext cx="10758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4.4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EC-Number Mapping for Subfamily Classification</a:t>
            </a:r>
            <a:endParaRPr lang="en-US" altLang="zh-CN" sz="36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195" y="795655"/>
            <a:ext cx="3653155" cy="2038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95" y="2834640"/>
            <a:ext cx="3688080" cy="18440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30" y="871220"/>
            <a:ext cx="2451100" cy="21196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85" y="5229225"/>
            <a:ext cx="11684635" cy="1355725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 rot="5400000">
            <a:off x="8512175" y="4798060"/>
            <a:ext cx="415290" cy="34163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585" y="1040130"/>
            <a:ext cx="4677410" cy="47694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You will use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NodeTable_cs.txt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GROUPS_XXX_info.txt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Characterized_ids_24oct2024.txt</a:t>
            </a:r>
            <a:endParaRPr lang="en-US" altLang="zh-CN" sz="2000" dirty="0">
              <a:solidFill>
                <a:srgbClr val="000000"/>
              </a:solidFill>
              <a:highlight>
                <a:srgbClr val="FFFF00"/>
              </a:highlight>
              <a:ea typeface="等线" panose="02010600030101010101" charset="-122"/>
              <a:cs typeface="+mn-lt"/>
              <a:sym typeface="+mn-ea"/>
            </a:endParaRPr>
          </a:p>
          <a:p>
            <a:pPr algn="l">
              <a:buClrTx/>
              <a:buSzTx/>
              <a:buNone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/analysis_mapped_24oct2024.py 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../part3/Characterized_ids_24oct2024.txt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your_result_folder</a:t>
            </a:r>
            <a:r>
              <a:rPr lang="zh-CN" altLang="en-US" sz="14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alibri" panose="020F0502020204030204"/>
              </a:rPr>
              <a:t> </a:t>
            </a:r>
            <a:endParaRPr lang="zh-CN" altLang="en-US" sz="14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analysis_mapped_24oct2024.py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analysis_mapped_24oct2024.py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 </a:t>
            </a: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0825" y="3990340"/>
            <a:ext cx="4720590" cy="368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 need revise those names</a:t>
            </a:r>
            <a:r>
              <a:rPr lang="en-US" altLang="zh-CN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(from SSNpipe).</a:t>
            </a:r>
            <a:endParaRPr lang="en-US" altLang="zh-CN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4826000"/>
            <a:ext cx="11684635" cy="13557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912995" y="888365"/>
            <a:ext cx="7109460" cy="3449320"/>
            <a:chOff x="7737" y="571"/>
            <a:chExt cx="11196" cy="543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7" y="583"/>
              <a:ext cx="11196" cy="542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288" y="571"/>
              <a:ext cx="5529" cy="3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131" y="927"/>
              <a:ext cx="6243" cy="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574" y="4616"/>
              <a:ext cx="5600" cy="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2610" y="150495"/>
            <a:ext cx="10758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4.4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EC-Number Mapping for Subfamily Classification</a:t>
            </a:r>
            <a:endParaRPr lang="en-US" altLang="zh-CN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</a:t>
            </a:r>
            <a:br>
              <a:rPr lang="en-US" altLang="zh-CN"/>
            </a:br>
            <a:r>
              <a:rPr lang="en-US" altLang="zh-CN" err="1"/>
              <a:t>Cytoscape</a:t>
            </a:r>
            <a:r>
              <a:rPr lang="zh-CN" altLang="en-US"/>
              <a:t> </a:t>
            </a:r>
            <a:r>
              <a:rPr lang="en-US" altLang="zh-CN"/>
              <a:t>Visualization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Do not need an extra folder</a:t>
            </a:r>
            <a:endParaRPr lang="en-US" altLang="zh-CN"/>
          </a:p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1920" y="1054100"/>
            <a:ext cx="11714480" cy="13411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desktop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terminal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left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of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“</a:t>
            </a:r>
            <a:r>
              <a:rPr 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Applications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</a:t>
            </a:r>
            <a:endParaRPr lang="en-US" altLang="zh-CN" sz="24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+mn-lt"/>
              </a:rPr>
              <a:t>Type:</a:t>
            </a:r>
            <a:br>
              <a:rPr lang="en-US" altLang="zh-CN" sz="2400" dirty="0">
                <a:cs typeface="+mn-lt"/>
              </a:rPr>
            </a:b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/3.10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 cytoscape.sh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Aptos Mono"/>
            </a:endParaRP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5.1 - Loading and Organizing Network in Cytoscape</a:t>
            </a:r>
            <a:endParaRPr lang="en-US" altLang="zh-CN" sz="3600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53011"/>
          <a:stretch>
            <a:fillRect/>
          </a:stretch>
        </p:blipFill>
        <p:spPr>
          <a:xfrm>
            <a:off x="583565" y="2700020"/>
            <a:ext cx="2145665" cy="3364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r="11616" b="7917"/>
          <a:stretch>
            <a:fillRect/>
          </a:stretch>
        </p:blipFill>
        <p:spPr>
          <a:xfrm>
            <a:off x="3690620" y="2778125"/>
            <a:ext cx="3733165" cy="2830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810" y="2778125"/>
            <a:ext cx="3564890" cy="267843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2919730" y="3776345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613015" y="3776345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5.1 - Loading and Organizing Network in Cytoscape</a:t>
            </a:r>
            <a:endParaRPr lang="en-US" altLang="zh-CN" sz="3600" b="1"/>
          </a:p>
        </p:txBody>
      </p:sp>
      <p:sp>
        <p:nvSpPr>
          <p:cNvPr id="9" name="文本框 8"/>
          <p:cNvSpPr txBox="1"/>
          <p:nvPr/>
        </p:nvSpPr>
        <p:spPr>
          <a:xfrm>
            <a:off x="444500" y="1128395"/>
            <a:ext cx="40640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Loading input files: </a:t>
            </a:r>
            <a:r>
              <a:rPr lang="en-US" altLang="zh-CN" sz="2000">
                <a:highlight>
                  <a:srgbClr val="FFFF00"/>
                </a:highlight>
                <a:sym typeface="+mn-ea"/>
              </a:rPr>
              <a:t>NETWORK_cs_ev_XX_.txt, GROUPS_XXX_info.txt, NodeTable_cs.txt</a:t>
            </a:r>
            <a:endParaRPr lang="en-US" altLang="zh-CN" sz="2000">
              <a:sym typeface="+mn-ea"/>
            </a:endParaRPr>
          </a:p>
          <a:p>
            <a:r>
              <a:rPr lang="en-US" altLang="zh-CN"/>
              <a:t> </a:t>
            </a:r>
            <a:endParaRPr lang="en-US" altLang="zh-CN"/>
          </a:p>
        </p:txBody>
      </p:sp>
      <p:grpSp>
        <p:nvGrpSpPr>
          <p:cNvPr id="21" name="组合 20"/>
          <p:cNvGrpSpPr/>
          <p:nvPr/>
        </p:nvGrpSpPr>
        <p:grpSpPr>
          <a:xfrm>
            <a:off x="6005195" y="986155"/>
            <a:ext cx="4156710" cy="1389380"/>
            <a:chOff x="9457" y="1553"/>
            <a:chExt cx="6546" cy="21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b="51887"/>
            <a:stretch>
              <a:fillRect/>
            </a:stretch>
          </p:blipFill>
          <p:spPr>
            <a:xfrm>
              <a:off x="9457" y="1553"/>
              <a:ext cx="6547" cy="218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1140" y="2130"/>
              <a:ext cx="510" cy="4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06440" y="2999740"/>
            <a:ext cx="2515870" cy="1511935"/>
            <a:chOff x="9715" y="4641"/>
            <a:chExt cx="4426" cy="296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" y="4641"/>
              <a:ext cx="4426" cy="296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2375" y="4935"/>
              <a:ext cx="510" cy="4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70" y="2924175"/>
            <a:ext cx="2395220" cy="1587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78570" y="2535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*find your network file and click open</a:t>
            </a:r>
            <a:endParaRPr lang="en-US" altLang="zh-CN"/>
          </a:p>
        </p:txBody>
      </p:sp>
      <p:sp>
        <p:nvSpPr>
          <p:cNvPr id="18" name="右箭头 17"/>
          <p:cNvSpPr/>
          <p:nvPr/>
        </p:nvSpPr>
        <p:spPr>
          <a:xfrm rot="5400000">
            <a:off x="6965315" y="2489835"/>
            <a:ext cx="392430" cy="3130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8442325" y="3621405"/>
            <a:ext cx="392430" cy="3130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44500" y="2793365"/>
            <a:ext cx="5044440" cy="1968500"/>
            <a:chOff x="700" y="4065"/>
            <a:chExt cx="7944" cy="3100"/>
          </a:xfrm>
        </p:grpSpPr>
        <p:sp>
          <p:nvSpPr>
            <p:cNvPr id="2" name="文本框 1"/>
            <p:cNvSpPr txBox="1"/>
            <p:nvPr/>
          </p:nvSpPr>
          <p:spPr>
            <a:xfrm>
              <a:off x="700" y="4065"/>
              <a:ext cx="7944" cy="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ea typeface="等线" panose="02010600030101010101" charset="-122"/>
                  <a:cs typeface="+mn-lt"/>
                  <a:sym typeface="+mn-ea"/>
                </a:rPr>
                <a:t>Click the      to import </a:t>
              </a:r>
              <a:r>
                <a:rPr lang="en-US" altLang="zh-CN" sz="2000" b="1">
                  <a:sym typeface="+mn-ea"/>
                </a:rPr>
                <a:t>NETWORK_cs_ev_XX_.txt</a:t>
              </a:r>
              <a:endParaRPr lang="en-US" altLang="zh-CN" sz="2000" b="1">
                <a:sym typeface="+mn-ea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endPara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ea typeface="等线" panose="02010600030101010101" charset="-122"/>
                  <a:cs typeface="+mn-lt"/>
                  <a:sym typeface="+mn-ea"/>
                </a:rPr>
                <a:t>Click the      to import </a:t>
              </a:r>
              <a:r>
                <a:rPr lang="en-US" altLang="zh-CN" sz="2000" b="1">
                  <a:sym typeface="+mn-ea"/>
                </a:rPr>
                <a:t>GROUPS_XXX_info.txt, NodeTable_cs.txt</a:t>
              </a:r>
              <a:endParaRPr lang="en-US" altLang="zh-CN" sz="2000" b="1">
                <a:sym typeface="+mn-ea"/>
              </a:endParaRPr>
            </a:p>
            <a:p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" y="4065"/>
              <a:ext cx="480" cy="54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" y="5608"/>
              <a:ext cx="528" cy="588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865" y="4993640"/>
            <a:ext cx="3850640" cy="140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18" grpId="0" bldLvl="0" animBg="1"/>
      <p:bldP spid="19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I</a:t>
            </a:r>
            <a:br>
              <a:rPr lang="en-US" altLang="zh-CN"/>
            </a:b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preparation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5.1 - Loading and Organizing Network in Cytoscape</a:t>
            </a:r>
            <a:endParaRPr lang="en-US" altLang="zh-CN" sz="3600" b="1"/>
          </a:p>
        </p:txBody>
      </p:sp>
      <p:grpSp>
        <p:nvGrpSpPr>
          <p:cNvPr id="14" name="组合 13"/>
          <p:cNvGrpSpPr/>
          <p:nvPr/>
        </p:nvGrpSpPr>
        <p:grpSpPr>
          <a:xfrm>
            <a:off x="678180" y="1472565"/>
            <a:ext cx="10841990" cy="5161915"/>
            <a:chOff x="351" y="1539"/>
            <a:chExt cx="17074" cy="812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1" y="1807"/>
              <a:ext cx="4542" cy="359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r="16077"/>
            <a:stretch>
              <a:fillRect/>
            </a:stretch>
          </p:blipFill>
          <p:spPr>
            <a:xfrm>
              <a:off x="3294" y="2370"/>
              <a:ext cx="7966" cy="48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2" y="6458"/>
              <a:ext cx="5753" cy="321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17" y="1539"/>
              <a:ext cx="5808" cy="290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V="1">
              <a:off x="2500" y="3570"/>
              <a:ext cx="3695" cy="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8515" y="2670"/>
              <a:ext cx="4410" cy="8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 flipV="1">
              <a:off x="10620" y="3740"/>
              <a:ext cx="2440" cy="40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6390" y="933450"/>
            <a:ext cx="6235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NodeTable will generate in Cytoscape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4170" y="967740"/>
            <a:ext cx="12371705" cy="27997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Use a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yFiles Organic layout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from the layout panel. (Install if not available) </a:t>
            </a: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Check different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nodes (proteins)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subfamilies (clusters)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how they are aligned, etc.  </a:t>
            </a: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Modified colors based on the connected nodes and subfamilies.</a:t>
            </a: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 style icon and modify the fill color.</a:t>
            </a: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GB" altLang="zh-CN"/>
          </a:p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45" y="2103120"/>
            <a:ext cx="4428490" cy="43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67970" y="23812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3600" b="1"/>
              <a:t>5.1 - Loading and Organizing Network in Cytoscape</a:t>
            </a:r>
            <a:endParaRPr lang="en-US" altLang="zh-CN" sz="36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4777" t="4545" r="8412" b="8058"/>
          <a:stretch>
            <a:fillRect/>
          </a:stretch>
        </p:blipFill>
        <p:spPr>
          <a:xfrm>
            <a:off x="895985" y="3294380"/>
            <a:ext cx="327723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>
                <a:latin typeface="Calibri" panose="020F0502020204030204"/>
                <a:ea typeface="+mj-lt"/>
                <a:cs typeface="+mj-lt"/>
              </a:rPr>
              <a:t>Export the network to an Image or PDF</a:t>
            </a:r>
            <a:endParaRPr lang="en-US" sz="2000" b="1">
              <a:latin typeface="Calibri" panose="020F0502020204030204"/>
              <a:ea typeface="+mj-lt"/>
              <a:cs typeface="+mj-lt"/>
            </a:endParaRPr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/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Export the network to an Image or PDF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9862" y="519023"/>
            <a:ext cx="5137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/>
              <a:t>Searching the Characterized IDs in a network</a:t>
            </a:r>
            <a:endParaRPr lang="en-US" sz="2000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i="1">
                <a:ea typeface="Calibri" panose="020F0502020204030204"/>
                <a:cs typeface="Calibri" panose="020F0502020204030204"/>
              </a:rPr>
              <a:t>Search format: </a:t>
            </a:r>
            <a:r>
              <a:rPr lang="en-US" i="1" err="1">
                <a:ea typeface="Calibri" panose="020F0502020204030204"/>
                <a:cs typeface="Calibri" panose="020F0502020204030204"/>
              </a:rPr>
              <a:t>name:YL</a:t>
            </a:r>
            <a:r>
              <a:rPr lang="en-US" i="1">
                <a:ea typeface="Calibri" panose="020F0502020204030204"/>
                <a:cs typeface="Calibri" panose="020F0502020204030204"/>
              </a:rPr>
              <a:t>*</a:t>
            </a:r>
            <a:endParaRPr lang="en-US" i="1">
              <a:ea typeface="Calibri" panose="020F0502020204030204"/>
              <a:cs typeface="Calibri" panose="020F0502020204030204"/>
            </a:endParaRP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Here, we have selected the query "BBM21771"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1 node and 25 edges</a:t>
            </a:r>
            <a:r>
              <a:rPr lang="en-US">
                <a:ea typeface="Calibri" panose="020F0502020204030204"/>
                <a:cs typeface="Calibri" panose="020F0502020204030204"/>
              </a:rPr>
              <a:t>. All are highlighted here, which can be colored </a:t>
            </a:r>
            <a:r>
              <a:rPr lang="en-US" err="1">
                <a:ea typeface="Calibri" panose="020F0502020204030204"/>
                <a:cs typeface="Calibri" panose="020F0502020204030204"/>
              </a:rPr>
              <a:t>seperatly</a:t>
            </a:r>
            <a:r>
              <a:rPr lang="en-US">
                <a:ea typeface="Calibri" panose="020F0502020204030204"/>
                <a:cs typeface="Calibri" panose="020F0502020204030204"/>
              </a:rPr>
              <a:t> using the Style on the left panel. 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</a:t>
            </a:r>
            <a:br>
              <a:rPr lang="en-US" altLang="zh-CN"/>
            </a:br>
            <a:r>
              <a:rPr lang="en-US" altLang="zh-CN" err="1"/>
              <a:t>Phylogenentic</a:t>
            </a:r>
            <a:r>
              <a:rPr lang="en-US" altLang="zh-CN"/>
              <a:t>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part6 folder</a:t>
            </a:r>
            <a:endParaRPr lang="en-US" altLang="zh-CN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100" y="877570"/>
            <a:ext cx="6188710" cy="48926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等线" panose="02010600030101010101" charset="-122"/>
              </a:rPr>
              <a:t>Purpose: </a:t>
            </a:r>
            <a:r>
              <a:rPr lang="en-US" altLang="zh-CN" sz="2000">
                <a:ea typeface="等线" panose="02010600030101010101" charset="-122"/>
              </a:rPr>
              <a:t>Evaluate how well the SSN clusters (subfamilies) match phylogenetic classification. </a:t>
            </a:r>
            <a:endParaRPr lang="en-US" altLang="zh-CN" sz="2000">
              <a:ea typeface="等线" panose="02010600030101010101" charset="-122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>
                <a:ea typeface="等线" panose="02010600030101010101" charset="-122"/>
              </a:rPr>
              <a:t>Use a python program to select random 30 sequences from each </a:t>
            </a:r>
            <a:r>
              <a:rPr lang="en-GB" altLang="zh-CN" sz="2000" err="1">
                <a:ea typeface="等线" panose="02010600030101010101" charset="-122"/>
              </a:rPr>
              <a:t>subfam</a:t>
            </a:r>
            <a:r>
              <a:rPr lang="en-US" altLang="en-GB" sz="2000" err="1">
                <a:ea typeface="等线" panose="02010600030101010101" charset="-122"/>
              </a:rPr>
              <a:t>ily</a:t>
            </a:r>
            <a:endParaRPr lang="zh-CN" altLang="en-US" sz="2000">
              <a:ea typeface="等线" panose="02010600030101010101" charset="-122"/>
              <a:cs typeface="Calibri" panose="020F0502020204030204"/>
            </a:endParaRPr>
          </a:p>
          <a:p>
            <a:endParaRPr lang="en-US" altLang="zh-CN" sz="1200"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2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/phylo_process_random_24oct2024.py .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20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endParaRPr lang="en-US" altLang="zh-CN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altLang="zh-CN" sz="120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phylo_process_random_24oct2024.py</a:t>
            </a:r>
            <a:r>
              <a:rPr lang="en-US" altLang="zh-CN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</a:t>
            </a:r>
            <a:r>
              <a:rPr lang="en-US" altLang="zh-CN" sz="12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phylo_input_fasttree_100.fasta</a:t>
            </a:r>
            <a:endParaRPr lang="en-US" altLang="zh-CN" sz="1200">
              <a:solidFill>
                <a:srgbClr val="FF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Check what are needed for the python program and change the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</a:rPr>
              <a:t>files pathway</a:t>
            </a:r>
            <a:r>
              <a:rPr lang="en-US" altLang="zh-CN" sz="2000">
                <a:highlight>
                  <a:srgbClr val="FFFF00"/>
                </a:highlight>
              </a:rPr>
              <a:t> </a:t>
            </a:r>
            <a:r>
              <a:rPr lang="en-US" altLang="zh-CN" sz="2000">
                <a:highlight>
                  <a:srgbClr val="FFFF00"/>
                </a:highlight>
                <a:sym typeface="+mn-ea"/>
              </a:rPr>
              <a:t>random_selected_extracted_domains_02.faa</a:t>
            </a:r>
            <a:r>
              <a:rPr lang="en-US" altLang="zh-CN" sz="2000">
                <a:highlight>
                  <a:srgbClr val="FFFF00"/>
                </a:highlight>
              </a:rPr>
              <a:t>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</a:rPr>
              <a:t>analysis/GROUPS_XXX_Info.txt</a:t>
            </a:r>
            <a:r>
              <a:rPr lang="en-US" altLang="zh-CN" sz="2000">
                <a:highlight>
                  <a:srgbClr val="FFFF00"/>
                </a:highlight>
              </a:rPr>
              <a:t>  </a:t>
            </a:r>
            <a:r>
              <a:rPr lang="en-US" altLang="zh-CN" sz="2000">
                <a:solidFill>
                  <a:schemeClr val="tx1"/>
                </a:solidFill>
                <a:highlight>
                  <a:srgbClr val="FFFF00"/>
                </a:highlight>
              </a:rPr>
              <a:t>Characterized_ids_24oct2024.txt</a:t>
            </a:r>
            <a:endParaRPr lang="en-US" altLang="zh-CN" sz="2000">
              <a:highlight>
                <a:srgbClr val="FFFF00"/>
              </a:highlight>
            </a:endParaRPr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77355" y="727710"/>
            <a:ext cx="4790440" cy="5789295"/>
            <a:chOff x="8969" y="187"/>
            <a:chExt cx="8608" cy="104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117" y="6802"/>
              <a:ext cx="7941" cy="382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9" y="187"/>
              <a:ext cx="8608" cy="44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t="71261"/>
            <a:stretch>
              <a:fillRect/>
            </a:stretch>
          </p:blipFill>
          <p:spPr>
            <a:xfrm>
              <a:off x="9117" y="4913"/>
              <a:ext cx="8356" cy="12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9401" y="457"/>
              <a:ext cx="8072" cy="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243" y="5400"/>
              <a:ext cx="5814" cy="2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2875" y="104775"/>
            <a:ext cx="759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6.1 - Random Sampling for Phylogenetic Analysis  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1970" y="3369310"/>
            <a:ext cx="11509375" cy="297624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#!/bin/bash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--job-name=mafft_job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--output=mafft_output_%j.txt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--error=mafft_error_%j.txt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--nodes=1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--ntasks-per-node=10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--mem=50G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--time=48:00:00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--partition=guest,batch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--mail-user=yxing3@huskers.unl.edu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#SBATCH --mail-type=ALL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module load mafft</a:t>
            </a: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lang="en-US" altLang="zh-CN" sz="1200" err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mafft --localpair --maxiterate 1000 --genafpair --thread 10 phylo_input_fasttree_100.fasta &gt; </a:t>
            </a:r>
            <a:r>
              <a:rPr lang="en-US" altLang="zh-CN" sz="120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phylo_mafft_align_1e-100.fasta</a:t>
            </a:r>
            <a:endParaRPr lang="en-US" altLang="zh-CN" sz="1200" err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175" y="133350"/>
            <a:ext cx="971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6.2 - MAFFT Job Submission Script for Phylogenetic Analysis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697865"/>
            <a:ext cx="8707755" cy="26714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1955" y="984885"/>
            <a:ext cx="10398760" cy="9175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HCC module load FASTTREE  </a:t>
            </a:r>
            <a:endParaRPr lang="en-US" altLang="zh-CN" sz="2400"/>
          </a:p>
          <a:p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/2.1 </a:t>
            </a:r>
            <a:endParaRPr lang="en-GB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GB" altLang="zh-CN" sz="16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-wag -boot 100 -out 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tree_e-1</a:t>
            </a:r>
            <a:r>
              <a:rPr lang="en-US" altLang="en-GB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00</a:t>
            </a:r>
            <a:r>
              <a: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.nwk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phylo_mafft_align_1e-1</a:t>
            </a:r>
            <a:r>
              <a:rPr lang="en-US" altLang="en-GB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</a:t>
            </a:r>
            <a:r>
              <a:rPr lang="en-GB" altLang="zh-CN" sz="16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0.fasta</a:t>
            </a:r>
            <a:endParaRPr lang="en-GB" altLang="zh-CN" sz="16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04165" y="352425"/>
            <a:ext cx="10102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6.3 - Constructing Phylogenetic Tree Using FastTree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2284095"/>
            <a:ext cx="10778490" cy="4134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955" y="18065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ea typeface="等线" panose="02010600030101010101" charset="-122"/>
                <a:sym typeface="+mn-ea"/>
              </a:rPr>
              <a:t>Output: tree_e-100.nwk in newick format file </a:t>
            </a:r>
            <a:endParaRPr lang="en-US" altLang="zh-CN" sz="2000" b="1"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2250" y="788670"/>
            <a:ext cx="10531475" cy="13220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“</a:t>
            </a:r>
            <a:r>
              <a:rPr lang="en-US" altLang="zh-CN" sz="2000">
                <a:highlight>
                  <a:srgbClr val="FFFF00"/>
                </a:highlight>
                <a:ea typeface="等线" panose="02010600030101010101" charset="-122"/>
              </a:rPr>
              <a:t>tree_e-100.nwk</a:t>
            </a:r>
            <a:r>
              <a:rPr lang="en-US" altLang="zh-CN" sz="2000">
                <a:ea typeface="等线" panose="02010600030101010101" charset="-122"/>
              </a:rPr>
              <a:t>” can be visualized using the </a:t>
            </a:r>
            <a:r>
              <a:rPr lang="en-US" altLang="zh-CN" sz="2000" err="1">
                <a:ea typeface="等线" panose="02010600030101010101" charset="-122"/>
              </a:rPr>
              <a:t>iTOL</a:t>
            </a:r>
            <a:r>
              <a:rPr lang="en-US" altLang="zh-CN" sz="2000">
                <a:ea typeface="等线" panose="02010600030101010101" charset="-122"/>
              </a:rPr>
              <a:t> available online.  </a:t>
            </a:r>
            <a:r>
              <a:rPr lang="en-US" altLang="zh-CN" sz="2000">
                <a:ea typeface="等线" panose="02010600030101010101" charset="-122"/>
                <a:hlinkClick r:id="rId1"/>
              </a:rPr>
              <a:t>https://itol.embl.de/</a:t>
            </a:r>
            <a:endParaRPr lang="en-US" altLang="zh-CN" sz="2000">
              <a:ea typeface="等线" panose="02010600030101010101" charset="-122"/>
              <a:hlinkClick r:id="rId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Download the </a:t>
            </a:r>
            <a:r>
              <a:rPr lang="en-US" altLang="zh-CN" sz="2000" err="1">
                <a:ea typeface="等线" panose="02010600030101010101" charset="-122"/>
              </a:rPr>
              <a:t>nwk</a:t>
            </a:r>
            <a:r>
              <a:rPr lang="en-US" altLang="zh-CN" sz="2000">
                <a:ea typeface="等线" panose="02010600030101010101" charset="-122"/>
              </a:rPr>
              <a:t> file to your laptop and upload to itol</a:t>
            </a:r>
            <a:endParaRPr lang="en-US" altLang="zh-CN" sz="2000"/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70" y="180975"/>
            <a:ext cx="1084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6.4 - Phylogenetic Tree Visualization on iTOL</a:t>
            </a:r>
            <a:endParaRPr lang="en-US" altLang="zh-CN" sz="28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1901190"/>
            <a:ext cx="4649470" cy="1588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3568065"/>
            <a:ext cx="4956175" cy="313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-3500" t="387" r="37778"/>
          <a:stretch>
            <a:fillRect/>
          </a:stretch>
        </p:blipFill>
        <p:spPr>
          <a:xfrm>
            <a:off x="6666865" y="1276350"/>
            <a:ext cx="4093210" cy="26047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66430" y="1376680"/>
            <a:ext cx="697230" cy="3314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5" y="4023995"/>
            <a:ext cx="2532380" cy="25984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702550" y="6018530"/>
            <a:ext cx="697230" cy="3314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3870" y="760095"/>
            <a:ext cx="11991340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</a:rPr>
              <a:t>Explore the options over the webserver and save the image for the best SSN </a:t>
            </a:r>
            <a:r>
              <a:rPr lang="en-US" altLang="zh-CN" sz="2400" err="1">
                <a:ea typeface="等线" panose="02010600030101010101" charset="-122"/>
              </a:rPr>
              <a:t>Evalue</a:t>
            </a:r>
            <a:r>
              <a:rPr lang="en-US" altLang="zh-CN" sz="2400">
                <a:ea typeface="等线" panose="02010600030101010101" charset="-122"/>
              </a:rPr>
              <a:t>.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483870" y="180975"/>
            <a:ext cx="1084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6.4 - Phylogenetic Tree Visualization on iTOL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450340"/>
            <a:ext cx="8172450" cy="49314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452755"/>
            <a:ext cx="5111115" cy="45847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  <a:cs typeface="Calibri" panose="020F0502020204030204"/>
              </a:rPr>
              <a:t>Create color definition files to highlight those nodes(protein)</a:t>
            </a:r>
            <a:r>
              <a:rPr lang="zh-CN" altLang="en-US" sz="20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000">
                <a:ea typeface="等线" panose="02010600030101010101" charset="-122"/>
                <a:cs typeface="Calibri" panose="020F0502020204030204"/>
              </a:rPr>
              <a:t>with</a:t>
            </a:r>
            <a:r>
              <a:rPr lang="zh-CN" altLang="en-US" sz="20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000">
                <a:ea typeface="等线" panose="02010600030101010101" charset="-122"/>
                <a:cs typeface="Calibri" panose="020F0502020204030204"/>
              </a:rPr>
              <a:t>subfamily.</a:t>
            </a:r>
            <a:endParaRPr lang="en-US" altLang="zh-CN" sz="2000">
              <a:ea typeface="等线" panose="02010600030101010101" charset="-122"/>
              <a:cs typeface="Calibri" panose="020F0502020204030204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ITOL,</a:t>
            </a:r>
            <a:r>
              <a:rPr lang="zh-CN" altLang="en-US" sz="2000"/>
              <a:t> </a:t>
            </a:r>
            <a:r>
              <a:rPr lang="en-US" altLang="zh-CN" sz="2000"/>
              <a:t>there</a:t>
            </a:r>
            <a:r>
              <a:rPr lang="zh-CN" altLang="en-US" sz="2000"/>
              <a:t> </a:t>
            </a:r>
            <a:r>
              <a:rPr lang="en-US" altLang="zh-CN" sz="2000"/>
              <a:t>are</a:t>
            </a:r>
            <a:r>
              <a:rPr lang="zh-CN" altLang="en-US" sz="2000"/>
              <a:t> </a:t>
            </a:r>
            <a:r>
              <a:rPr lang="en-US" altLang="zh-CN" sz="2000"/>
              <a:t>multiple</a:t>
            </a:r>
            <a:r>
              <a:rPr lang="zh-CN" altLang="en-US" sz="2000"/>
              <a:t> </a:t>
            </a:r>
            <a:r>
              <a:rPr lang="en-US" altLang="zh-CN" sz="2000"/>
              <a:t>functions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revise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tree. </a:t>
            </a:r>
            <a:r>
              <a:rPr lang="en-US" altLang="zh-CN" sz="2000">
                <a:hlinkClick r:id="rId1"/>
              </a:rPr>
              <a:t>https://itol.embl.de/help.cgi#functions</a:t>
            </a: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/>
              <a:t>We</a:t>
            </a:r>
            <a:r>
              <a:rPr lang="zh-CN" altLang="en-US" sz="2000"/>
              <a:t> </a:t>
            </a:r>
            <a:r>
              <a:rPr lang="en-US" altLang="zh-CN" sz="2000"/>
              <a:t>will</a:t>
            </a:r>
            <a:r>
              <a:rPr lang="zh-CN" altLang="en-US" sz="2000"/>
              <a:t> </a:t>
            </a:r>
            <a:r>
              <a:rPr lang="en-US" altLang="zh-CN" sz="2000"/>
              <a:t>use</a:t>
            </a:r>
            <a:r>
              <a:rPr lang="zh-CN" altLang="en-US" sz="2000"/>
              <a:t> </a:t>
            </a:r>
            <a:r>
              <a:rPr lang="en-US" altLang="zh-CN" sz="2000"/>
              <a:t>“COLOR</a:t>
            </a:r>
            <a:r>
              <a:rPr lang="zh-CN" altLang="en-US" sz="2000"/>
              <a:t> </a:t>
            </a:r>
            <a:r>
              <a:rPr lang="en-US" altLang="zh-CN" sz="2000"/>
              <a:t>RANGE”</a:t>
            </a:r>
            <a:r>
              <a:rPr lang="zh-CN" altLang="en-US" sz="2000"/>
              <a:t> </a:t>
            </a:r>
            <a:r>
              <a:rPr lang="en-US" altLang="zh-CN" sz="2000"/>
              <a:t>function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label</a:t>
            </a:r>
            <a:r>
              <a:rPr lang="zh-CN" altLang="en-US" sz="2000"/>
              <a:t> </a:t>
            </a:r>
            <a:r>
              <a:rPr lang="en-US" altLang="zh-CN" sz="2000"/>
              <a:t>subfamilies</a:t>
            </a:r>
            <a:r>
              <a:rPr lang="zh-CN" altLang="en-US" sz="2000"/>
              <a:t> </a:t>
            </a:r>
            <a:r>
              <a:rPr lang="en-US" altLang="zh-CN" sz="2000"/>
              <a:t>in</a:t>
            </a:r>
            <a:r>
              <a:rPr lang="zh-CN" altLang="en-US" sz="2000"/>
              <a:t> </a:t>
            </a:r>
            <a:r>
              <a:rPr lang="en-US" altLang="zh-CN" sz="2000"/>
              <a:t>the</a:t>
            </a:r>
            <a:r>
              <a:rPr lang="zh-CN" altLang="en-US" sz="2000"/>
              <a:t> </a:t>
            </a:r>
            <a:r>
              <a:rPr lang="en-US" altLang="zh-CN" sz="2000"/>
              <a:t>tree. </a:t>
            </a:r>
            <a:r>
              <a:rPr lang="en-US" altLang="zh-CN" sz="2000">
                <a:hlinkClick r:id="rId2"/>
              </a:rPr>
              <a:t>https://itol.embl.de/help/colors_styles_template.txt</a:t>
            </a: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266700" y="29210"/>
            <a:ext cx="1121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6.5 - Using Color Ranges in iTOL for Visualizing SSN Subfamily Clustering </a:t>
            </a:r>
            <a:endParaRPr lang="en-US" altLang="zh-CN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5" y="551180"/>
            <a:ext cx="6381115" cy="5763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3574" y="865658"/>
            <a:ext cx="11645463" cy="62471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Log in your swan OnDemand and download all data to the work folder.</a:t>
            </a:r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$WORK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 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</a:t>
            </a:r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course_project</a:t>
            </a:r>
            <a:endParaRPr kumimoji="1" lang="en-US" altLang="zh-CN" sz="1600" err="1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git clone 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 action="ppaction://hlinkfile"/>
              </a:rPr>
              <a:t>https://github.com/Keepingle/course-project-1-Subfamily-classification-of-glycoside-hydrolase-family.git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For each part, we recommend to create a folder and named with “part1”, “part2” ...</a:t>
            </a:r>
            <a:endParaRPr kumimoji="1" lang="en-US" altLang="zh-CN" sz="2800">
              <a:ea typeface="等线" panose="02010600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160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mkdir</a:t>
            </a:r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part1</a:t>
            </a:r>
            <a:endParaRPr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kumimoji="1" lang="en-US" altLang="zh-CN" sz="16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cd part1 </a:t>
            </a:r>
            <a:endParaRPr kumimoji="1" lang="en-US" altLang="zh-CN" sz="16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r>
              <a:rPr kumimoji="1" lang="en-US" altLang="zh-CN" sz="2800">
                <a:ea typeface="等线" panose="02010600030101010101" charset="-122"/>
              </a:rPr>
              <a:t>*Remember to do that and we won’t show it again in the next slides.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r>
              <a:rPr kumimoji="1" lang="en-US" altLang="zh-CN" sz="2800">
                <a:ea typeface="等线" panose="02010600030101010101" charset="-122"/>
              </a:rPr>
              <a:t>*NEVER forget which folder you are in and which you should be.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6850" y="112395"/>
            <a:ext cx="11593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1.1 - Create Project Folders and Clone Git Repository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3375" y="551180"/>
            <a:ext cx="8753475" cy="36614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ea typeface="等线" panose="02010600030101010101" charset="-122"/>
                <a:cs typeface="+mn-lt"/>
              </a:rPr>
              <a:t>Purpose: </a:t>
            </a:r>
            <a:r>
              <a:rPr lang="en-US" altLang="zh-CN" sz="2000">
                <a:ea typeface="等线" panose="02010600030101010101" charset="-122"/>
                <a:cs typeface="+mn-lt"/>
              </a:rPr>
              <a:t>to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create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the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Color DATASET</a:t>
            </a:r>
            <a:r>
              <a:rPr lang="zh-CN" altLang="en-US" sz="2000">
                <a:ea typeface="等线" panose="02010600030101010101" charset="-122"/>
                <a:cs typeface="+mn-lt"/>
              </a:rPr>
              <a:t> </a:t>
            </a:r>
            <a:r>
              <a:rPr lang="en-US" altLang="zh-CN" sz="2000">
                <a:ea typeface="等线" panose="02010600030101010101" charset="-122"/>
                <a:cs typeface="+mn-lt"/>
              </a:rPr>
              <a:t>file to annotate the </a:t>
            </a:r>
            <a:r>
              <a:rPr lang="en-US" altLang="zh-CN" sz="2000">
                <a:cs typeface="+mn-lt"/>
                <a:sym typeface="+mn-ea"/>
              </a:rPr>
              <a:t>Subfamily from SSN</a:t>
            </a:r>
            <a:endParaRPr lang="en-US" altLang="zh-CN" sz="2000"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  <a:sym typeface="+mn-ea"/>
              </a:rPr>
              <a:t>Check and change the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files pathway</a:t>
            </a:r>
            <a:r>
              <a:rPr lang="en-US" altLang="zh-CN" sz="2000">
                <a:highlight>
                  <a:srgbClr val="FFFF00"/>
                </a:highlight>
                <a:sym typeface="+mn-ea"/>
              </a:rPr>
              <a:t> 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highlight>
                  <a:srgbClr val="FFFF00"/>
                </a:highlight>
                <a:cs typeface="+mn-lt"/>
                <a:sym typeface="+mn-ea"/>
              </a:rPr>
              <a:t> </a:t>
            </a:r>
            <a:endParaRPr lang="en-US" altLang="zh-CN" sz="2000">
              <a:highlight>
                <a:srgbClr val="FFFF00"/>
              </a:highlight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highlight>
                  <a:srgbClr val="FFFF00"/>
                </a:highlight>
                <a:cs typeface="+mn-lt"/>
                <a:sym typeface="+mn-ea"/>
              </a:rPr>
              <a:t>analysis/GROUPS_XXX_Info.txt </a:t>
            </a:r>
            <a:endParaRPr lang="en-US" altLang="zh-CN" sz="2000">
              <a:highlight>
                <a:srgbClr val="FFFF00"/>
              </a:highlight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err="1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NodeTable_cs.txt</a:t>
            </a:r>
            <a:endParaRPr lang="en-US" altLang="zh-CN" sz="2000">
              <a:highlight>
                <a:srgbClr val="FFFF00"/>
              </a:highlight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>
                <a:highlight>
                  <a:srgbClr val="FFFF00"/>
                </a:highlight>
                <a:cs typeface="+mn-lt"/>
                <a:sym typeface="+mn-ea"/>
              </a:rPr>
              <a:t>Characterized_ids_24oct2024.txt</a:t>
            </a:r>
            <a:endParaRPr lang="en-US" altLang="zh-CN" sz="2000">
              <a:highlight>
                <a:srgbClr val="FFFF00"/>
              </a:highlight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cs typeface="+mn-lt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cs typeface="+mn-lt"/>
            </a:endParaRPr>
          </a:p>
          <a:p>
            <a:pPr fontAlgn="base"/>
            <a:endParaRPr lang="en-US" altLang="zh-CN" sz="2400">
              <a:cs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470" y="3676015"/>
            <a:ext cx="1112456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grep "&gt;" phylo_mafft_align_1e-100.fasta | cut -f1 -d'(' | sed 's/&gt;//'  &gt; </a:t>
            </a:r>
            <a:r>
              <a:rPr lang="en-US" sz="120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list</a:t>
            </a:r>
            <a:endParaRPr lang="en-US" sz="120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itol_color_strip.py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and </a:t>
            </a:r>
            <a:r>
              <a:rPr lang="en-US" sz="120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ec.itol_color.py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to your folder 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itol_color_strip.py</a:t>
            </a:r>
            <a:r>
              <a:rPr lang="zh-CN" alt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GROUPS_100_Info.txt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NodeTable_cs.txt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output</a:t>
            </a:r>
            <a:r>
              <a:rPr lang="en-US" altLang="zh-CN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</a:t>
            </a:r>
            <a:r>
              <a:rPr lang="en-US" sz="120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id_file</a:t>
            </a:r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list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../part4/Characterized_ids_24oct2024.txt | awk -v FS='\t' -v OFS='\t' '{print$1"|GH31",$2}' &gt; ec.id.txt</a:t>
            </a:r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sz="120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r>
              <a:rPr sz="120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ec.itol_color.py --input ec.id.txt --output itol_ec_color.txt</a:t>
            </a:r>
            <a:endParaRPr sz="120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6700" y="29210"/>
            <a:ext cx="1121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6.5 - Using Color Ranges in iTOL for Visualizing SSN Subfamily Clustering 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150" y="67945"/>
            <a:ext cx="11621770" cy="7359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l"/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Download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those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(two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outputs)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on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your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laptop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import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it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into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iTOL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3249930" y="109855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ea typeface="等线" panose="02010600030101010101" charset="-122"/>
                <a:sym typeface="+mn-ea"/>
              </a:rPr>
              <a:t>output.txt</a:t>
            </a:r>
            <a:endParaRPr lang="en-US" altLang="zh-CN" sz="2000" b="1">
              <a:ea typeface="等线" panose="02010600030101010101" charset="-122"/>
              <a:sym typeface="+mn-ea"/>
            </a:endParaRP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9310" y="1560830"/>
            <a:ext cx="2112645" cy="478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560830"/>
            <a:ext cx="1805305" cy="4869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675" y="109855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ea typeface="等线" panose="02010600030101010101" charset="-122"/>
                <a:sym typeface="+mn-ea"/>
              </a:rPr>
              <a:t>itol_ec_color.txt</a:t>
            </a:r>
            <a:endParaRPr lang="en-US" altLang="zh-CN" sz="2000" b="1">
              <a:ea typeface="等线" panose="0201060003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30" y="1456690"/>
            <a:ext cx="5919470" cy="39439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700" y="29210"/>
            <a:ext cx="11216640" cy="391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6.5 - Using Color Ranges in iTOL for Visualizing SSN Subfamily Clustering</a:t>
            </a:r>
            <a:endParaRPr lang="en-US" altLang="zh-CN" sz="2800" b="1"/>
          </a:p>
          <a:p>
            <a:pPr algn="l">
              <a:buClrTx/>
              <a:buSzTx/>
              <a:buFontTx/>
            </a:pPr>
            <a:endParaRPr lang="en-US" altLang="zh-CN" sz="2800" b="1"/>
          </a:p>
          <a:p>
            <a:pPr algn="l">
              <a:buClrTx/>
              <a:buSzTx/>
              <a:buFontTx/>
            </a:pPr>
            <a:r>
              <a:rPr lang="en-US" altLang="zh-CN" sz="2800" b="1"/>
              <a:t> </a:t>
            </a:r>
            <a:endParaRPr lang="en-US" altLang="zh-CN" sz="2800" b="1"/>
          </a:p>
        </p:txBody>
      </p:sp>
      <p:sp>
        <p:nvSpPr>
          <p:cNvPr id="10" name="矩形 9"/>
          <p:cNvSpPr/>
          <p:nvPr/>
        </p:nvSpPr>
        <p:spPr>
          <a:xfrm>
            <a:off x="1887855" y="2276475"/>
            <a:ext cx="523875" cy="4105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39005" y="2174875"/>
            <a:ext cx="742315" cy="4105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042875" y="2189388"/>
            <a:ext cx="1214096" cy="6834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2870"/>
          <a:stretch>
            <a:fillRect/>
          </a:stretch>
        </p:blipFill>
        <p:spPr>
          <a:xfrm>
            <a:off x="4149126" y="620093"/>
            <a:ext cx="3703474" cy="42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46" y="897111"/>
            <a:ext cx="2708143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3" y="1235881"/>
            <a:ext cx="3011394" cy="3032234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218194" y="2189336"/>
            <a:ext cx="1214096" cy="6834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7985" y="5030951"/>
            <a:ext cx="814570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Follow the steps to get legends.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We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have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two</a:t>
            </a:r>
            <a:r>
              <a:rPr lang="zh-CN" altLang="en-US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ring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: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 err="1">
                <a:ea typeface="等线" panose="02010600030101010101" charset="-122"/>
                <a:cs typeface="Calibri" panose="020F0502020204030204"/>
              </a:rPr>
              <a:t>subfam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and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EC</a:t>
            </a:r>
            <a:r>
              <a:rPr lang="zh-CN" altLang="en-US" sz="2400">
                <a:ea typeface="等线" panose="02010600030101010101" charset="-122"/>
                <a:cs typeface="Calibri" panose="020F0502020204030204"/>
              </a:rPr>
              <a:t> </a:t>
            </a: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number.</a:t>
            </a: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br>
              <a:rPr lang="en-US" altLang="zh-CN" sz="2400">
                <a:ea typeface="等线" panose="02010600030101010101" charset="-122"/>
                <a:cs typeface="Calibri" panose="020F0502020204030204"/>
              </a:rPr>
            </a:br>
            <a:endParaRPr lang="en-US" altLang="zh-CN" sz="2400"/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266700" y="29210"/>
            <a:ext cx="11216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800" b="1"/>
              <a:t>6.5 - Using Color Ranges in iTOL for Visualizing SSN Subfamily Clustering </a:t>
            </a:r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610" y="949325"/>
            <a:ext cx="5548630" cy="40309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ea typeface="等线" panose="02010600030101010101" charset="-122"/>
                <a:cs typeface="Calibri" panose="020F0502020204030204"/>
              </a:rPr>
              <a:t>You could export the result as SVG/PNG file.</a:t>
            </a:r>
            <a:endParaRPr lang="en-US" altLang="zh-CN" sz="24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NOTICE:</a:t>
            </a:r>
            <a:endParaRPr lang="en-US" altLang="zh-CN" sz="20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If you don’t have a subscription account, the annotations would not be saved. Please export the result when you finish.</a:t>
            </a:r>
            <a:endParaRPr lang="en-US" altLang="zh-CN" sz="20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endParaRPr lang="en-US" altLang="zh-CN" sz="200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Sign up an account to keep the result (without annotations).</a:t>
            </a:r>
            <a:endParaRPr lang="en-US" altLang="zh-CN" sz="2000">
              <a:solidFill>
                <a:srgbClr val="FF0000"/>
              </a:solidFill>
            </a:endParaRPr>
          </a:p>
          <a:p>
            <a:pPr fontAlgn="base"/>
            <a:endParaRPr lang="en-US" altLang="zh-CN" sz="2400"/>
          </a:p>
          <a:p>
            <a:pPr fontAlgn="base"/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0240" y="806450"/>
            <a:ext cx="6612255" cy="487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  <a:endParaRPr lang="en-US" altLang="zh-CN">
              <a:ea typeface="+mn-lt"/>
              <a:cs typeface="+mn-lt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7321" y="559259"/>
            <a:ext cx="11317357" cy="5015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and analysis of the subfamilies based on the Phylogeny and subfamilies from the selected E-value.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Interpretation steps and protocol: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l" rtl="0" fontAlgn="base"/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Explain each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in terms of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taxonomical diversity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enzyme activity and structures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Select any one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characterized ID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 their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EC numbers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from each subfamily from the results (Output of “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analysis_mapped_24oct2024.py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”).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2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If PDB ID (Protein Data Bank, 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  <a:hlinkClick r:id="rId1"/>
              </a:rPr>
              <a:t>https://www.rcsb.org/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) is available, take the structure, or else model them using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“Swiss-model” or AlphaFold2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. 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3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Identify the common </a:t>
            </a:r>
            <a:r>
              <a:rPr lang="en-US" altLang="zh-CN" sz="200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catalytic domain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between each subfamily.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algn="just" rtl="0" fontAlgn="base">
              <a:buFont typeface="+mj-lt"/>
              <a:buAutoNum type="arabicPeriod" startAt="4"/>
            </a:pPr>
            <a:endParaRPr lang="en-US" altLang="zh-CN" sz="2000">
              <a:solidFill>
                <a:srgbClr val="000000"/>
              </a:solidFill>
              <a:cs typeface="+mn-lt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Use </a:t>
            </a:r>
            <a:r>
              <a:rPr lang="en-US" altLang="zh-CN" sz="2000" err="1">
                <a:solidFill>
                  <a:srgbClr val="FF0000"/>
                </a:solidFill>
                <a:ea typeface="等线" panose="02010600030101010101" charset="-122"/>
                <a:cs typeface="+mn-lt"/>
              </a:rPr>
              <a:t>PyMol</a:t>
            </a:r>
            <a:r>
              <a:rPr lang="en-US" altLang="zh-CN" sz="20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to load and visualize the structures. (Available in HCC interactive apps). </a:t>
            </a:r>
            <a:endParaRPr lang="en-US" altLang="zh-CN" sz="20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806" y="819509"/>
            <a:ext cx="6745356" cy="563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How to use Alaphfold to search protein structure:</a:t>
            </a: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b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1. If know the protein ID/name:</a:t>
            </a:r>
            <a:br>
              <a:rPr lang="en-US" altLang="zh-CN" sz="2400">
                <a:solidFill>
                  <a:srgbClr val="000000"/>
                </a:solidFill>
                <a:cs typeface="+mn-lt"/>
              </a:rPr>
            </a:br>
            <a:r>
              <a:rPr lang="en-US" altLang="zh-CN" sz="2400">
                <a:solidFill>
                  <a:srgbClr val="000000"/>
                </a:solidFill>
                <a:cs typeface="+mn-lt"/>
                <a:hlinkClick r:id="rId1"/>
              </a:rPr>
              <a:t>https://alphafold.ebi.ac.uk/</a:t>
            </a:r>
            <a:r>
              <a:rPr lang="en-US" altLang="zh-CN" sz="2400">
                <a:solidFill>
                  <a:srgbClr val="000000"/>
                </a:solidFill>
                <a:cs typeface="+mn-lt"/>
              </a:rPr>
              <a:t> Directly search it.</a:t>
            </a:r>
            <a:endParaRPr lang="en-US" altLang="zh-CN" sz="240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   2.  If it cannot be found, could try use sequence:</a:t>
            </a:r>
            <a:br>
              <a:rPr lang="en-US" altLang="zh-CN" sz="2400"/>
            </a:br>
            <a:r>
              <a:rPr lang="en-US" altLang="zh-CN" sz="2400"/>
              <a:t>   Use FASTA tool to search:    </a:t>
            </a:r>
            <a:r>
              <a:rPr lang="en-US" altLang="zh-CN" sz="2400">
                <a:hlinkClick r:id="rId2"/>
              </a:rPr>
              <a:t>https://www.ebi.ac.uk/Tools/sss/fasta/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07008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1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2625" y="1122363"/>
            <a:ext cx="9144000" cy="2387600"/>
          </a:xfrm>
        </p:spPr>
        <p:txBody>
          <a:bodyPr/>
          <a:lstStyle/>
          <a:p>
            <a:r>
              <a:rPr lang="en-US" altLang="zh-CN">
                <a:ln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0"/>
                  </a:gradFill>
                </a:ln>
                <a:effectLst>
                  <a:innerShdw blurRad="63500" dist="685800" dir="18900000">
                    <a:schemeClr val="accent2">
                      <a:lumMod val="60000"/>
                      <a:lumOff val="40000"/>
                      <a:alpha val="50000"/>
                    </a:schemeClr>
                  </a:innerShdw>
                </a:effectLst>
                <a:latin typeface="Comic Sans MS" panose="030F0702030302020204" charset="0"/>
                <a:cs typeface="Comic Sans MS" panose="030F0702030302020204" charset="0"/>
              </a:rPr>
              <a:t>Any Questions?</a:t>
            </a:r>
            <a:endParaRPr lang="en-US" altLang="zh-CN">
              <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0"/>
                </a:gradFill>
              </a:ln>
              <a:effectLst>
                <a:innerShdw blurRad="63500" dist="685800" dir="18900000">
                  <a:schemeClr val="accent2">
                    <a:lumMod val="60000"/>
                    <a:lumOff val="40000"/>
                    <a:alpha val="50000"/>
                  </a:schemeClr>
                </a:innerShdw>
              </a:effectLst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4065" y="2184400"/>
            <a:ext cx="1384300" cy="112585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8800"/>
              <a:t>👻</a:t>
            </a:r>
            <a:endParaRPr lang="zh-CN" altLang="en-US" sz="8800"/>
          </a:p>
        </p:txBody>
      </p:sp>
      <p:sp>
        <p:nvSpPr>
          <p:cNvPr id="8" name="文本框 7"/>
          <p:cNvSpPr txBox="1"/>
          <p:nvPr/>
        </p:nvSpPr>
        <p:spPr>
          <a:xfrm rot="2160000">
            <a:off x="11109325" y="-709930"/>
            <a:ext cx="2165350" cy="204597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  <a:endParaRPr lang="en-US" altLang="zh-CN" sz="1600"/>
          </a:p>
        </p:txBody>
      </p:sp>
      <p:sp>
        <p:nvSpPr>
          <p:cNvPr id="9" name="文本框 8"/>
          <p:cNvSpPr txBox="1"/>
          <p:nvPr/>
        </p:nvSpPr>
        <p:spPr>
          <a:xfrm rot="20220000">
            <a:off x="-784225" y="5187315"/>
            <a:ext cx="2165350" cy="204597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  <a:endParaRPr lang="en-US" altLang="zh-CN" sz="16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4311"/>
          <a:stretch>
            <a:fillRect/>
          </a:stretch>
        </p:blipFill>
        <p:spPr>
          <a:xfrm rot="1200000">
            <a:off x="8760460" y="4145280"/>
            <a:ext cx="3592830" cy="24104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rot="2160000">
            <a:off x="-703580" y="-648970"/>
            <a:ext cx="2165350" cy="204597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  <a:endParaRPr lang="en-US" altLang="zh-CN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00" y="763905"/>
            <a:ext cx="11786235" cy="35077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Go to the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website </a:t>
            </a:r>
            <a:r>
              <a:rPr kumimoji="1" lang="en-US" altLang="zh-CN" sz="2400" b="0" i="0" strike="noStrike">
                <a:hlinkClick r:id="rId1"/>
              </a:rPr>
              <a:t>http://www.cazy.org/</a:t>
            </a:r>
            <a:r>
              <a:rPr kumimoji="1" lang="en-US" altLang="zh-CN" sz="2400" b="0" i="0"/>
              <a:t> 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Select GH classes on </a:t>
            </a:r>
            <a:r>
              <a:rPr kumimoji="1" lang="en-US" altLang="zh-CN" sz="2800" err="1"/>
              <a:t>CAZy</a:t>
            </a:r>
            <a:r>
              <a:rPr kumimoji="1" lang="en-US" altLang="zh-CN" sz="2800"/>
              <a:t> database</a:t>
            </a:r>
            <a:r>
              <a:rPr kumimoji="1" lang="en-US" altLang="zh-CN" sz="2400"/>
              <a:t> </a:t>
            </a:r>
            <a:r>
              <a:rPr kumimoji="1" lang="en-US" altLang="zh-CN" sz="2400" b="0" i="0" strike="noStrike">
                <a:hlinkClick r:id="rId2"/>
              </a:rPr>
              <a:t>http://www.cazy.org/Glycoside-Hydrolases.html</a:t>
            </a:r>
            <a:r>
              <a:rPr kumimoji="1" lang="en-US" altLang="zh-CN" sz="2400" b="0" i="0"/>
              <a:t>  </a:t>
            </a:r>
            <a:endParaRPr kumimoji="1" lang="en-US" altLang="zh-CN" sz="2400" b="0" i="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/>
              <a:t>Choose GH31 (change into your family) </a:t>
            </a:r>
            <a:r>
              <a:rPr kumimoji="1" lang="en-US" altLang="zh-CN" sz="2400" b="0" i="0" strike="noStrike">
                <a:hlinkClick r:id="rId3"/>
              </a:rPr>
              <a:t>http://www.cazy.org/GH31.html</a:t>
            </a:r>
            <a:r>
              <a:rPr kumimoji="1" lang="en-US" altLang="zh-CN" sz="2400" b="0" i="0"/>
              <a:t> </a:t>
            </a:r>
            <a:endParaRPr kumimoji="1" lang="en-US" altLang="zh-CN" sz="2400" b="0" i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/>
              <a:t>Find the txt file containing IDs</a:t>
            </a:r>
            <a:endParaRPr kumimoji="1"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2491"/>
          <a:stretch>
            <a:fillRect/>
          </a:stretch>
        </p:blipFill>
        <p:spPr>
          <a:xfrm>
            <a:off x="158750" y="3698240"/>
            <a:ext cx="11719560" cy="2790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29229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1102"/>
          <a:stretch>
            <a:fillRect/>
          </a:stretch>
        </p:blipFill>
        <p:spPr>
          <a:xfrm>
            <a:off x="4725035" y="3747135"/>
            <a:ext cx="6934200" cy="2801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7395" y="3769360"/>
            <a:ext cx="44469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Columns in GH31.txt </a:t>
            </a:r>
            <a:br>
              <a:rPr kumimoji="1" lang="en-US" altLang="zh-CN" sz="2000" err="1">
                <a:ea typeface="等线" panose="02010600030101010101" charset="-122"/>
                <a:sym typeface="+mn-ea"/>
              </a:rPr>
            </a:br>
            <a:r>
              <a:rPr kumimoji="1" lang="en-US" altLang="zh-CN" sz="2000" err="1">
                <a:ea typeface="等线" panose="02010600030101010101" charset="-122"/>
                <a:sym typeface="+mn-ea"/>
              </a:rPr>
              <a:t>1. Subfamily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2. Taxonomy: Domain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3. Organism: Species/Strain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4. Protein ID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err="1">
                <a:ea typeface="等线" panose="02010600030101010101" charset="-122"/>
                <a:sym typeface="+mn-ea"/>
              </a:rPr>
              <a:t>5. Database</a:t>
            </a:r>
            <a:endParaRPr kumimoji="1" lang="en-US" altLang="zh-CN" sz="2000" err="1">
              <a:ea typeface="等线" panose="0201060003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2964" y="824383"/>
            <a:ext cx="11645463" cy="56311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ea typeface="等线" panose="02010600030101010101" charset="-122"/>
              </a:rPr>
              <a:t>Copy the link and use the </a:t>
            </a:r>
            <a:r>
              <a:rPr kumimoji="1" lang="en-US" altLang="zh-CN" sz="2800" err="1">
                <a:ea typeface="等线" panose="02010600030101010101" charset="-122"/>
              </a:rPr>
              <a:t>wget</a:t>
            </a:r>
            <a:r>
              <a:rPr kumimoji="1" lang="en-US" altLang="zh-CN" sz="2800">
                <a:ea typeface="等线" panose="02010600030101010101" charset="-122"/>
              </a:rPr>
              <a:t> to download it on swan</a:t>
            </a:r>
            <a:endParaRPr lang="en-US" altLang="zh-CN" sz="1800" b="0" i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</a:endParaRPr>
          </a:p>
          <a:p>
            <a:endParaRPr kumimoji="1"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http://www.cazy.org/IMG/cazy_data/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1"/>
              </a:rPr>
              <a:t>.txt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Use GH31.txt to get a list of genbank ids of GH31 family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/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less </a:t>
            </a:r>
            <a:r>
              <a:rPr kumimoji="1" lang="en-US" altLang="zh-CN">
                <a:highlight>
                  <a:srgbClr val="C0C0C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 | grep -w ncbi |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cut -f 4 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list_ids.txt  </a:t>
            </a:r>
            <a:endParaRPr lang="en-US" altLang="zh-CN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1800" b="0" i="0">
              <a:solidFill>
                <a:srgbClr val="000000"/>
              </a:solidFill>
              <a:effectLst/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Remove the </a:t>
            </a:r>
            <a:r>
              <a:rPr kumimoji="1" lang="en-US" altLang="zh-CN" sz="2800" b="0" i="0" err="1">
                <a:ea typeface="等线" panose="02010600030101010101" charset="-122"/>
              </a:rPr>
              <a:t>redundant</a:t>
            </a:r>
            <a:r>
              <a:rPr kumimoji="1" lang="en-US" altLang="zh-CN" sz="2800" err="1">
                <a:ea typeface="等线" panose="02010600030101010101" charset="-122"/>
              </a:rPr>
              <a:t> IDs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 err="1">
              <a:ea typeface="等线" panose="02010600030101010101" charset="-122"/>
            </a:endParaRPr>
          </a:p>
          <a:p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list_ids.txt | sort | </a:t>
            </a:r>
            <a:r>
              <a:rPr kumimoji="1" lang="en-US" altLang="zh-CN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</a:t>
            </a:r>
            <a:r>
              <a:rPr kumimoji="1" lang="en-US" altLang="zh-CN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uniq_list_ids.txt  </a:t>
            </a:r>
            <a:r>
              <a:rPr kumimoji="1" lang="en-US" altLang="zh-CN" sz="2800">
                <a:ea typeface="等线" panose="02010600030101010101" charset="-122"/>
              </a:rPr>
              <a:t> </a:t>
            </a:r>
            <a:endParaRPr lang="en-US" altLang="zh-CN" sz="2800">
              <a:ea typeface="等线" panose="02010600030101010101" charset="-122"/>
              <a:cs typeface="Calibri" panose="020F0502020204030204"/>
            </a:endParaRPr>
          </a:p>
          <a:p>
            <a:endParaRPr kumimoji="1" lang="en-US" altLang="zh-CN" sz="28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err="1">
                <a:ea typeface="等线" panose="02010600030101010101" charset="-122"/>
              </a:rPr>
              <a:t>You will get 26863 unique ids in GH31</a:t>
            </a:r>
            <a:endParaRPr kumimoji="1" lang="en-US" altLang="zh-CN" sz="2800" err="1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/>
          </a:p>
          <a:p>
            <a:r>
              <a:rPr lang="en-US" altLang="zh-CN" err="1">
                <a:latin typeface="Courier New" panose="02070309020205020404"/>
                <a:ea typeface="+mn-lt"/>
                <a:cs typeface="Courier New" panose="02070309020205020404"/>
              </a:rPr>
              <a:t>wc </a:t>
            </a:r>
            <a:r>
              <a:rPr lang="en-US" altLang="zh-CN">
                <a:latin typeface="Courier New" panose="02070309020205020404"/>
                <a:ea typeface="+mn-lt"/>
                <a:cs typeface="Courier New" panose="02070309020205020404"/>
              </a:rPr>
              <a:t>-l uniq_list_ids.txt</a:t>
            </a:r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1.2 - Download and Process </a:t>
            </a:r>
            <a:r>
              <a:rPr lang="en-US" altLang="zh-CN" sz="3600" b="1">
                <a:highlight>
                  <a:srgbClr val="C0C0C0"/>
                </a:highlight>
              </a:rPr>
              <a:t>GH31</a:t>
            </a:r>
            <a:r>
              <a:rPr lang="en-US" altLang="zh-CN" sz="3600" b="1"/>
              <a:t> Family GenBank IDs</a:t>
            </a:r>
            <a:endParaRPr lang="en-US" altLang="zh-CN" sz="3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697" y="5951821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0" i="0" strike="noStrike">
                <a:hlinkClick r:id="rId1"/>
              </a:rPr>
              <a:t>https://www.ncbi.nlm.nih.gov/books/NBK179288/</a:t>
            </a:r>
            <a:endParaRPr kumimoji="1"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369570" y="1585595"/>
            <a:ext cx="5363210" cy="42462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</a:rPr>
              <a:t>The Entrez Programming Utilities (E-utilities) are server-side tools </a:t>
            </a: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for automating queries and retrieving data from NCBI</a:t>
            </a: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>
                <a:solidFill>
                  <a:schemeClr val="tx1"/>
                </a:solidFill>
                <a:sym typeface="+mn-ea"/>
              </a:rPr>
              <a:t>NCBI has provided API keys that offer enhanced levels of supported access to the E-utilities</a:t>
            </a:r>
            <a:endParaRPr kumimoji="1" lang="en-US" altLang="zh-CN" sz="280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9570" y="86360"/>
            <a:ext cx="1102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1.3 - Automating NCBI Data Retrieval with E-utilities and API Keys</a:t>
            </a:r>
            <a:endParaRPr lang="en-US" altLang="zh-CN" sz="36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95" y="1285240"/>
            <a:ext cx="5855970" cy="4359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570" y="55048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None/>
            </a:pPr>
            <a:r>
              <a:rPr kumimoji="1" lang="en-US" altLang="zh-CN" sz="2000">
                <a:hlinkClick r:id="rId3" action="ppaction://hlinkfile"/>
              </a:rPr>
              <a:t>https://www.ncbi.nlm.nih.gov/books/NBK25497/</a:t>
            </a:r>
            <a:endParaRPr kumimoji="1" lang="en-US" altLang="zh-CN" sz="2000">
              <a:hlinkClick r:id="rId3" action="ppaction://hlinkfile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TABLE_ENDDRAG_ORIGIN_RECT" val="872*277"/>
  <p:tag name="TABLE_ENDDRAG_RECT" val="43*239*872*277"/>
</p:tagLst>
</file>

<file path=ppt/tags/tag7.xml><?xml version="1.0" encoding="utf-8"?>
<p:tagLst xmlns:p="http://schemas.openxmlformats.org/presentationml/2006/main">
  <p:tag name="COMMONDATA" val="eyJoZGlkIjoiYzI1MmNiMjM4ZjA1MmE1MGQ0YzU1YjE3YTI4NzJjOT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18830</Words>
  <Application>WPS 演示</Application>
  <PresentationFormat>Widescreen</PresentationFormat>
  <Paragraphs>844</Paragraphs>
  <Slides>58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87" baseType="lpstr">
      <vt:lpstr>Arial</vt:lpstr>
      <vt:lpstr>宋体</vt:lpstr>
      <vt:lpstr>Wingdings</vt:lpstr>
      <vt:lpstr>等线</vt:lpstr>
      <vt:lpstr>Calibri</vt:lpstr>
      <vt:lpstr>Times New Roman</vt:lpstr>
      <vt:lpstr>Courier New</vt:lpstr>
      <vt:lpstr>Times New Roman</vt:lpstr>
      <vt:lpstr>Aptos Mono</vt:lpstr>
      <vt:lpstr>Calibri Light</vt:lpstr>
      <vt:lpstr>微软雅黑</vt:lpstr>
      <vt:lpstr>Arial Unicode MS</vt:lpstr>
      <vt:lpstr>Segoe Print</vt:lpstr>
      <vt:lpstr>WordVisi_MSFontService</vt:lpstr>
      <vt:lpstr>WordVisiCarriageReturn_MSFontService</vt:lpstr>
      <vt:lpstr>等线 Light</vt:lpstr>
      <vt:lpstr>Arial</vt:lpstr>
      <vt:lpstr>Calibri</vt:lpstr>
      <vt:lpstr>Consolas</vt:lpstr>
      <vt:lpstr>Century</vt:lpstr>
      <vt:lpstr>Roboto Mono Web</vt:lpstr>
      <vt:lpstr>Elsevier Sans</vt:lpstr>
      <vt:lpstr>Montserrat-Bold</vt:lpstr>
      <vt:lpstr>Corbel Light</vt:lpstr>
      <vt:lpstr>Courier New</vt:lpstr>
      <vt:lpstr>Constantia</vt:lpstr>
      <vt:lpstr>Comic Sans MS</vt:lpstr>
      <vt:lpstr>Office Theme</vt:lpstr>
      <vt:lpstr>1_Office Theme</vt:lpstr>
      <vt:lpstr>Course Project 1:  Subfamily classification of glycoside hydrolase family</vt:lpstr>
      <vt:lpstr>PowerPoint 演示文稿</vt:lpstr>
      <vt:lpstr>PowerPoint 演示文稿</vt:lpstr>
      <vt:lpstr>Part I Data preparation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II Domain annotation</vt:lpstr>
      <vt:lpstr>PowerPoint 演示文稿</vt:lpstr>
      <vt:lpstr>PowerPoint 演示文稿</vt:lpstr>
      <vt:lpstr>PowerPoint 演示文稿</vt:lpstr>
      <vt:lpstr>PowerPoint 演示文稿</vt:lpstr>
      <vt:lpstr>Part III Domain extraction</vt:lpstr>
      <vt:lpstr>PowerPoint 演示文稿</vt:lpstr>
      <vt:lpstr>Part III Domain extraction</vt:lpstr>
      <vt:lpstr>PowerPoint 演示文稿</vt:lpstr>
      <vt:lpstr>PowerPoint 演示文稿</vt:lpstr>
      <vt:lpstr>PowerPoint 演示文稿</vt:lpstr>
      <vt:lpstr>PowerPoint 演示文稿</vt:lpstr>
      <vt:lpstr>Part IV Sequence similarity networks (SSNpipe) </vt:lpstr>
      <vt:lpstr>PowerPoint 演示文稿</vt:lpstr>
      <vt:lpstr>PowerPoint 演示文稿</vt:lpstr>
      <vt:lpstr>PowerPoint 演示文稿</vt:lpstr>
      <vt:lpstr>Part IV Sequence similarity networks (SSNpipe)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V Cytoscape Visualization</vt:lpstr>
      <vt:lpstr>PowerPoint 演示文稿</vt:lpstr>
      <vt:lpstr>PowerPoint 演示文稿</vt:lpstr>
      <vt:lpstr>PowerPoint 演示文稿</vt:lpstr>
      <vt:lpstr>PowerPoint 演示文稿</vt:lpstr>
      <vt:lpstr>Export the network to an Image or PDF</vt:lpstr>
      <vt:lpstr>Part VI Phylogenentic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VII Other analysis</vt:lpstr>
      <vt:lpstr>PowerPoint 演示文稿</vt:lpstr>
      <vt:lpstr>PowerPoint 演示文稿</vt:lpstr>
      <vt:lpstr>PowerPoint 演示文稿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/>
  <cp:lastModifiedBy>小朋友</cp:lastModifiedBy>
  <cp:revision>167</cp:revision>
  <dcterms:created xsi:type="dcterms:W3CDTF">2023-10-02T21:25:00Z</dcterms:created>
  <dcterms:modified xsi:type="dcterms:W3CDTF">2024-10-31T16:56:02Z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BBD3E599456746E3954E0B028E2268C1_12</vt:lpwstr>
  </property>
  <property fmtid="{D5CDD505-2E9C-101B-9397-08002B2CF9AE}" pid="3" name="KSOProductBuildVer">
    <vt:lpwstr>2052-12.1.0.18608</vt:lpwstr>
  </property>
</Properties>
</file>